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57" r:id="rId3"/>
    <p:sldId id="258" r:id="rId4"/>
    <p:sldId id="259" r:id="rId5"/>
    <p:sldId id="576" r:id="rId6"/>
    <p:sldId id="420" r:id="rId7"/>
    <p:sldId id="579" r:id="rId8"/>
    <p:sldId id="580" r:id="rId9"/>
    <p:sldId id="581" r:id="rId10"/>
    <p:sldId id="582" r:id="rId11"/>
    <p:sldId id="569" r:id="rId12"/>
    <p:sldId id="570" r:id="rId13"/>
    <p:sldId id="571" r:id="rId14"/>
    <p:sldId id="572" r:id="rId15"/>
    <p:sldId id="573" r:id="rId16"/>
    <p:sldId id="574" r:id="rId17"/>
    <p:sldId id="575" r:id="rId18"/>
    <p:sldId id="422" r:id="rId19"/>
    <p:sldId id="511" r:id="rId20"/>
    <p:sldId id="423" r:id="rId21"/>
    <p:sldId id="424" r:id="rId22"/>
    <p:sldId id="425" r:id="rId23"/>
    <p:sldId id="426" r:id="rId24"/>
    <p:sldId id="427" r:id="rId25"/>
    <p:sldId id="429" r:id="rId26"/>
    <p:sldId id="431" r:id="rId27"/>
    <p:sldId id="433" r:id="rId28"/>
    <p:sldId id="260" r:id="rId29"/>
    <p:sldId id="261" r:id="rId30"/>
    <p:sldId id="269" r:id="rId31"/>
    <p:sldId id="555" r:id="rId32"/>
    <p:sldId id="437" r:id="rId33"/>
    <p:sldId id="438" r:id="rId34"/>
    <p:sldId id="439" r:id="rId35"/>
    <p:sldId id="440" r:id="rId36"/>
    <p:sldId id="442" r:id="rId37"/>
    <p:sldId id="443" r:id="rId38"/>
    <p:sldId id="444" r:id="rId39"/>
    <p:sldId id="445" r:id="rId40"/>
    <p:sldId id="446" r:id="rId41"/>
    <p:sldId id="448" r:id="rId42"/>
    <p:sldId id="449" r:id="rId43"/>
    <p:sldId id="450" r:id="rId44"/>
    <p:sldId id="451" r:id="rId45"/>
    <p:sldId id="452" r:id="rId46"/>
    <p:sldId id="512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  <p:sldId id="463" r:id="rId58"/>
    <p:sldId id="464" r:id="rId59"/>
    <p:sldId id="465" r:id="rId60"/>
    <p:sldId id="556" r:id="rId61"/>
    <p:sldId id="466" r:id="rId62"/>
    <p:sldId id="467" r:id="rId63"/>
    <p:sldId id="468" r:id="rId64"/>
    <p:sldId id="514" r:id="rId65"/>
    <p:sldId id="469" r:id="rId66"/>
    <p:sldId id="470" r:id="rId67"/>
    <p:sldId id="471" r:id="rId68"/>
    <p:sldId id="518" r:id="rId69"/>
    <p:sldId id="472" r:id="rId70"/>
    <p:sldId id="519" r:id="rId71"/>
    <p:sldId id="473" r:id="rId72"/>
    <p:sldId id="520" r:id="rId73"/>
    <p:sldId id="474" r:id="rId74"/>
    <p:sldId id="475" r:id="rId75"/>
    <p:sldId id="262" r:id="rId76"/>
    <p:sldId id="263" r:id="rId77"/>
    <p:sldId id="523" r:id="rId78"/>
    <p:sldId id="526" r:id="rId79"/>
    <p:sldId id="527" r:id="rId80"/>
    <p:sldId id="528" r:id="rId81"/>
    <p:sldId id="524" r:id="rId82"/>
    <p:sldId id="525" r:id="rId83"/>
    <p:sldId id="529" r:id="rId84"/>
    <p:sldId id="532" r:id="rId85"/>
    <p:sldId id="536" r:id="rId86"/>
    <p:sldId id="537" r:id="rId87"/>
    <p:sldId id="264" r:id="rId88"/>
    <p:sldId id="265" r:id="rId89"/>
    <p:sldId id="271" r:id="rId90"/>
    <p:sldId id="546" r:id="rId91"/>
    <p:sldId id="547" r:id="rId92"/>
    <p:sldId id="548" r:id="rId93"/>
    <p:sldId id="549" r:id="rId94"/>
    <p:sldId id="550" r:id="rId95"/>
    <p:sldId id="551" r:id="rId96"/>
    <p:sldId id="552" r:id="rId97"/>
    <p:sldId id="553" r:id="rId98"/>
    <p:sldId id="554" r:id="rId99"/>
    <p:sldId id="266" r:id="rId100"/>
    <p:sldId id="267" r:id="rId101"/>
    <p:sldId id="476" r:id="rId102"/>
    <p:sldId id="521" r:id="rId103"/>
    <p:sldId id="477" r:id="rId104"/>
    <p:sldId id="510" r:id="rId105"/>
    <p:sldId id="583" r:id="rId106"/>
    <p:sldId id="584" r:id="rId107"/>
    <p:sldId id="585" r:id="rId108"/>
    <p:sldId id="586" r:id="rId109"/>
    <p:sldId id="587" r:id="rId110"/>
    <p:sldId id="588" r:id="rId111"/>
    <p:sldId id="589" r:id="rId112"/>
    <p:sldId id="419" r:id="rId113"/>
  </p:sldIdLst>
  <p:sldSz cx="12192000" cy="6858000"/>
  <p:notesSz cx="7010400" cy="9296400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Calibri Light" panose="020F0302020204030204" pitchFamily="34" charset="0"/>
      <p:regular r:id="rId120"/>
      <p:italic r:id="rId121"/>
    </p:embeddedFont>
    <p:embeddedFont>
      <p:font typeface="Kh Kangrey" panose="02000500000000020004" pitchFamily="2" charset="0"/>
      <p:regular r:id="rId122"/>
    </p:embeddedFont>
    <p:embeddedFont>
      <p:font typeface="Kh Koulen" panose="02000500000000020004" pitchFamily="2" charset="0"/>
      <p:regular r:id="rId123"/>
    </p:embeddedFont>
    <p:embeddedFont>
      <p:font typeface="Kh Muol" panose="02000500000000020004" pitchFamily="2" charset="0"/>
      <p:regular r:id="rId124"/>
    </p:embeddedFont>
    <p:embeddedFont>
      <p:font typeface="Kh Siemreap" panose="02000500000000020004" pitchFamily="2" charset="0"/>
      <p:regular r:id="rId125"/>
    </p:embeddedFont>
    <p:embeddedFont>
      <p:font typeface="Khmer Mool" panose="02000506000000020004" pitchFamily="2" charset="0"/>
      <p:regular r:id="rId126"/>
    </p:embeddedFont>
    <p:embeddedFont>
      <p:font typeface="Khmer Mool1" panose="02000506000000020004" pitchFamily="2" charset="0"/>
      <p:regular r:id="rId127"/>
    </p:embeddedFont>
    <p:embeddedFont>
      <p:font typeface="Khmer OS Battambang" panose="02000500000000020004" pitchFamily="2" charset="0"/>
      <p:regular r:id="rId128"/>
      <p:bold r:id="rId129"/>
    </p:embeddedFont>
    <p:embeddedFont>
      <p:font typeface="Khmer OS Bokor" panose="02000500000000020004" pitchFamily="2" charset="0"/>
      <p:regular r:id="rId130"/>
    </p:embeddedFont>
    <p:embeddedFont>
      <p:font typeface="Khmer OS Content" panose="02000500000000020004" pitchFamily="2" charset="0"/>
      <p:regular r:id="rId131"/>
      <p:bold r:id="rId132"/>
    </p:embeddedFont>
    <p:embeddedFont>
      <p:font typeface="Khmer OS Muol Light" panose="02000500000000020004" pitchFamily="2" charset="0"/>
      <p:regular r:id="rId133"/>
    </p:embeddedFont>
    <p:embeddedFont>
      <p:font typeface="Khmer OS Niroth" panose="02000506000000020004" pitchFamily="2" charset="0"/>
      <p:regular r:id="rId134"/>
    </p:embeddedFont>
    <p:embeddedFont>
      <p:font typeface="Khmer OS Siemreap" panose="02000500000000020004" pitchFamily="2" charset="0"/>
      <p:regular r:id="rId135"/>
    </p:embeddedFont>
    <p:embeddedFont>
      <p:font typeface="Khmer OS Siemreap-Kh Auto" panose="020B0604020202020204" charset="0"/>
      <p:regular r:id="rId136"/>
    </p:embeddedFont>
    <p:embeddedFont>
      <p:font typeface="Khmer Viravuth" panose="02000803000000020003" pitchFamily="2" charset="0"/>
      <p:regular r:id="rId137"/>
    </p:embeddedFont>
    <p:embeddedFont>
      <p:font typeface="Limon F1" panose="020B0604020202020204"/>
      <p:regular r:id="rId138"/>
    </p:embeddedFont>
    <p:embeddedFont>
      <p:font typeface="Limon S1" panose="020B0604020202020204"/>
      <p:regular r:id="rId1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6181F2-3016-4C4F-A301-0148894755D8}">
          <p14:sldIdLst>
            <p14:sldId id="256"/>
            <p14:sldId id="257"/>
            <p14:sldId id="258"/>
            <p14:sldId id="259"/>
            <p14:sldId id="576"/>
            <p14:sldId id="420"/>
            <p14:sldId id="579"/>
            <p14:sldId id="580"/>
            <p14:sldId id="581"/>
            <p14:sldId id="582"/>
            <p14:sldId id="569"/>
            <p14:sldId id="570"/>
            <p14:sldId id="571"/>
            <p14:sldId id="572"/>
            <p14:sldId id="573"/>
            <p14:sldId id="574"/>
            <p14:sldId id="575"/>
            <p14:sldId id="422"/>
            <p14:sldId id="511"/>
            <p14:sldId id="423"/>
            <p14:sldId id="424"/>
            <p14:sldId id="425"/>
            <p14:sldId id="426"/>
            <p14:sldId id="427"/>
            <p14:sldId id="429"/>
            <p14:sldId id="431"/>
            <p14:sldId id="433"/>
            <p14:sldId id="260"/>
            <p14:sldId id="261"/>
            <p14:sldId id="269"/>
            <p14:sldId id="555"/>
            <p14:sldId id="437"/>
            <p14:sldId id="438"/>
            <p14:sldId id="439"/>
            <p14:sldId id="440"/>
            <p14:sldId id="442"/>
            <p14:sldId id="443"/>
            <p14:sldId id="444"/>
            <p14:sldId id="445"/>
          </p14:sldIdLst>
        </p14:section>
        <p14:section name="Untitled Section" id="{1E5F9AD1-651E-4547-9BB6-C43241024AC8}">
          <p14:sldIdLst>
            <p14:sldId id="446"/>
            <p14:sldId id="448"/>
            <p14:sldId id="449"/>
            <p14:sldId id="450"/>
            <p14:sldId id="451"/>
            <p14:sldId id="452"/>
            <p14:sldId id="51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556"/>
            <p14:sldId id="466"/>
            <p14:sldId id="467"/>
            <p14:sldId id="468"/>
            <p14:sldId id="514"/>
            <p14:sldId id="469"/>
            <p14:sldId id="470"/>
            <p14:sldId id="471"/>
            <p14:sldId id="518"/>
            <p14:sldId id="472"/>
            <p14:sldId id="519"/>
            <p14:sldId id="473"/>
            <p14:sldId id="520"/>
            <p14:sldId id="474"/>
            <p14:sldId id="475"/>
          </p14:sldIdLst>
        </p14:section>
        <p14:section name="ជំពូក៣" id="{BF1A3660-4375-4ED6-8128-49E72ADA7F53}">
          <p14:sldIdLst>
            <p14:sldId id="262"/>
            <p14:sldId id="263"/>
            <p14:sldId id="523"/>
            <p14:sldId id="526"/>
            <p14:sldId id="527"/>
            <p14:sldId id="528"/>
            <p14:sldId id="524"/>
            <p14:sldId id="525"/>
            <p14:sldId id="529"/>
            <p14:sldId id="532"/>
          </p14:sldIdLst>
        </p14:section>
        <p14:section name="english numbering" id="{AF9C3416-D6B7-43F1-9A30-D40F79050E7D}">
          <p14:sldIdLst>
            <p14:sldId id="536"/>
            <p14:sldId id="537"/>
            <p14:sldId id="264"/>
            <p14:sldId id="265"/>
            <p14:sldId id="271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266"/>
            <p14:sldId id="267"/>
            <p14:sldId id="476"/>
            <p14:sldId id="521"/>
            <p14:sldId id="477"/>
            <p14:sldId id="510"/>
            <p14:sldId id="583"/>
            <p14:sldId id="584"/>
            <p14:sldId id="585"/>
            <p14:sldId id="586"/>
            <p14:sldId id="587"/>
            <p14:sldId id="588"/>
            <p14:sldId id="589"/>
            <p14:sldId id="4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vmeng" initials="HSM" lastIdx="4" clrIdx="0">
    <p:extLst>
      <p:ext uri="{19B8F6BF-5375-455C-9EA6-DF929625EA0E}">
        <p15:presenceInfo xmlns:p15="http://schemas.microsoft.com/office/powerpoint/2012/main" userId="Seavme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505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font" Target="fonts/font2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13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8.fntdata"/><Relationship Id="rId16" Type="http://schemas.openxmlformats.org/officeDocument/2006/relationships/slide" Target="slides/slide1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4T14:53:05.748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47017-5950-42FA-8A07-D2ADD9EBBC2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3A0CA5D9-A013-4CDC-9E77-AB8F655541B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ផអ៣ទី១ ៖ ២០១១-២០១៤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B8B5F312-2B53-4638-B824-156C4D3212B3}" type="parTrans" cxnId="{FB9B262A-2CAE-4338-8BC8-E1C7942A3D7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FAE1247C-B425-4C18-A3FD-DD052400D86C}" type="sibTrans" cxnId="{FB9B262A-2CAE-4338-8BC8-E1C7942A3D7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03BD9155-632A-4E3C-9D10-4C09247E06D0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ផអ៣ទី២ ៖ ២០១៥-២០១៧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6FB29FFD-4C5E-4297-8F85-D068C81B2285}" type="parTrans" cxnId="{3F57BD15-0197-4591-9ACF-C3288DA4929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C6F7F518-F60B-402E-809C-BCEF6C88B017}" type="sibTrans" cxnId="{3F57BD15-0197-4591-9ACF-C3288DA4929E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7F7539E5-EC2A-4B59-B795-B3C036CFBB5E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ca-E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ផអ៣ទី៣៖ ២០១៨</a:t>
          </a:r>
          <a:r>
            <a:rPr lang="en-US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-</a:t>
          </a:r>
          <a:r>
            <a:rPr lang="km-KH" sz="2000" b="1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២០២០</a:t>
          </a:r>
          <a:endParaRPr lang="en-US" sz="2000" b="1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42E2E92E-227A-4F88-A8A6-7997A81FCD1B}" type="parTrans" cxnId="{D4574FDF-43D3-4ED2-8080-773149D3C2B0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FDCF2A36-34A8-4EDF-B01C-6B4C0972E715}" type="sibTrans" cxnId="{D4574FDF-43D3-4ED2-8080-773149D3C2B0}">
      <dgm:prSet/>
      <dgm:spPr/>
      <dgm:t>
        <a:bodyPr/>
        <a:lstStyle/>
        <a:p>
          <a:endParaRPr lang="en-US" sz="2000" b="1">
            <a:latin typeface="Khmer OS Battambang" panose="02000500000000020004" pitchFamily="2" charset="0"/>
            <a:cs typeface="Khmer OS Battambang" panose="02000500000000020004" pitchFamily="2" charset="0"/>
          </a:endParaRPr>
        </a:p>
      </dgm:t>
    </dgm:pt>
    <dgm:pt modelId="{DD6FCCD4-81D4-4639-833A-32AEEB069F4E}" type="pres">
      <dgm:prSet presAssocID="{E6B47017-5950-42FA-8A07-D2ADD9EBBC2B}" presName="Name0" presStyleCnt="0">
        <dgm:presLayoutVars>
          <dgm:dir/>
          <dgm:animLvl val="lvl"/>
          <dgm:resizeHandles val="exact"/>
        </dgm:presLayoutVars>
      </dgm:prSet>
      <dgm:spPr/>
    </dgm:pt>
    <dgm:pt modelId="{C3C3797E-6B45-4D50-8469-3750FAD3EA84}" type="pres">
      <dgm:prSet presAssocID="{3A0CA5D9-A013-4CDC-9E77-AB8F655541B8}" presName="parTxOnly" presStyleLbl="node1" presStyleIdx="0" presStyleCnt="3" custLinFactNeighborX="13663">
        <dgm:presLayoutVars>
          <dgm:chMax val="0"/>
          <dgm:chPref val="0"/>
          <dgm:bulletEnabled val="1"/>
        </dgm:presLayoutVars>
      </dgm:prSet>
      <dgm:spPr/>
    </dgm:pt>
    <dgm:pt modelId="{2CCD8245-1640-4AFA-B64A-CE82EB620DDA}" type="pres">
      <dgm:prSet presAssocID="{FAE1247C-B425-4C18-A3FD-DD052400D86C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10B23CCD-788A-4175-B45D-5473A3C25876}" type="pres">
      <dgm:prSet presAssocID="{03BD9155-632A-4E3C-9D10-4C09247E06D0}" presName="parTxOnly" presStyleLbl="node1" presStyleIdx="1" presStyleCnt="3" custLinFactNeighborX="14862" custLinFactNeighborY="1888">
        <dgm:presLayoutVars>
          <dgm:chMax val="0"/>
          <dgm:chPref val="0"/>
          <dgm:bulletEnabled val="1"/>
        </dgm:presLayoutVars>
      </dgm:prSet>
      <dgm:spPr/>
    </dgm:pt>
    <dgm:pt modelId="{ED8595D8-4D8F-4D9C-AF14-0DDFF8071336}" type="pres">
      <dgm:prSet presAssocID="{C6F7F518-F60B-402E-809C-BCEF6C88B017}" presName="parTxOnlySpace" presStyleCnt="0"/>
      <dgm:spPr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  <dgm:pt modelId="{CFEBBE96-CE8B-48E2-9C76-68F128E97863}" type="pres">
      <dgm:prSet presAssocID="{7F7539E5-EC2A-4B59-B795-B3C036CFBB5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F57BD15-0197-4591-9ACF-C3288DA4929E}" srcId="{E6B47017-5950-42FA-8A07-D2ADD9EBBC2B}" destId="{03BD9155-632A-4E3C-9D10-4C09247E06D0}" srcOrd="1" destOrd="0" parTransId="{6FB29FFD-4C5E-4297-8F85-D068C81B2285}" sibTransId="{C6F7F518-F60B-402E-809C-BCEF6C88B017}"/>
    <dgm:cxn modelId="{FB9B262A-2CAE-4338-8BC8-E1C7942A3D7E}" srcId="{E6B47017-5950-42FA-8A07-D2ADD9EBBC2B}" destId="{3A0CA5D9-A013-4CDC-9E77-AB8F655541B8}" srcOrd="0" destOrd="0" parTransId="{B8B5F312-2B53-4638-B824-156C4D3212B3}" sibTransId="{FAE1247C-B425-4C18-A3FD-DD052400D86C}"/>
    <dgm:cxn modelId="{09923431-B3BF-484C-8BD3-7CAF6A736AF1}" type="presOf" srcId="{3A0CA5D9-A013-4CDC-9E77-AB8F655541B8}" destId="{C3C3797E-6B45-4D50-8469-3750FAD3EA84}" srcOrd="0" destOrd="0" presId="urn:microsoft.com/office/officeart/2005/8/layout/chevron1"/>
    <dgm:cxn modelId="{8E4CDCA2-40E9-4E8A-8529-E717A3CAA85A}" type="presOf" srcId="{03BD9155-632A-4E3C-9D10-4C09247E06D0}" destId="{10B23CCD-788A-4175-B45D-5473A3C25876}" srcOrd="0" destOrd="0" presId="urn:microsoft.com/office/officeart/2005/8/layout/chevron1"/>
    <dgm:cxn modelId="{637025B4-ED51-4AEB-A2FE-CA8FC24CFBD4}" type="presOf" srcId="{E6B47017-5950-42FA-8A07-D2ADD9EBBC2B}" destId="{DD6FCCD4-81D4-4639-833A-32AEEB069F4E}" srcOrd="0" destOrd="0" presId="urn:microsoft.com/office/officeart/2005/8/layout/chevron1"/>
    <dgm:cxn modelId="{D48539DB-AE00-4827-9CE1-32C8E0F5416F}" type="presOf" srcId="{7F7539E5-EC2A-4B59-B795-B3C036CFBB5E}" destId="{CFEBBE96-CE8B-48E2-9C76-68F128E97863}" srcOrd="0" destOrd="0" presId="urn:microsoft.com/office/officeart/2005/8/layout/chevron1"/>
    <dgm:cxn modelId="{D4574FDF-43D3-4ED2-8080-773149D3C2B0}" srcId="{E6B47017-5950-42FA-8A07-D2ADD9EBBC2B}" destId="{7F7539E5-EC2A-4B59-B795-B3C036CFBB5E}" srcOrd="2" destOrd="0" parTransId="{42E2E92E-227A-4F88-A8A6-7997A81FCD1B}" sibTransId="{FDCF2A36-34A8-4EDF-B01C-6B4C0972E715}"/>
    <dgm:cxn modelId="{21C2FE25-DD02-4EC4-BEC2-610D61DA3996}" type="presParOf" srcId="{DD6FCCD4-81D4-4639-833A-32AEEB069F4E}" destId="{C3C3797E-6B45-4D50-8469-3750FAD3EA84}" srcOrd="0" destOrd="0" presId="urn:microsoft.com/office/officeart/2005/8/layout/chevron1"/>
    <dgm:cxn modelId="{8D855351-11B2-40BD-A4F0-85144C71398A}" type="presParOf" srcId="{DD6FCCD4-81D4-4639-833A-32AEEB069F4E}" destId="{2CCD8245-1640-4AFA-B64A-CE82EB620DDA}" srcOrd="1" destOrd="0" presId="urn:microsoft.com/office/officeart/2005/8/layout/chevron1"/>
    <dgm:cxn modelId="{98210E4D-953E-40EF-812E-AD354E3E9C88}" type="presParOf" srcId="{DD6FCCD4-81D4-4639-833A-32AEEB069F4E}" destId="{10B23CCD-788A-4175-B45D-5473A3C25876}" srcOrd="2" destOrd="0" presId="urn:microsoft.com/office/officeart/2005/8/layout/chevron1"/>
    <dgm:cxn modelId="{0D49CE0F-D87A-41A1-BE8A-D51D78F9F320}" type="presParOf" srcId="{DD6FCCD4-81D4-4639-833A-32AEEB069F4E}" destId="{ED8595D8-4D8F-4D9C-AF14-0DDFF8071336}" srcOrd="3" destOrd="0" presId="urn:microsoft.com/office/officeart/2005/8/layout/chevron1"/>
    <dgm:cxn modelId="{25847A14-FC7A-4705-9BC4-12C56B3B9BF0}" type="presParOf" srcId="{DD6FCCD4-81D4-4639-833A-32AEEB069F4E}" destId="{CFEBBE96-CE8B-48E2-9C76-68F128E97863}" srcOrd="4" destOrd="0" presId="urn:microsoft.com/office/officeart/2005/8/layout/chevron1"/>
  </dgm:cxnLst>
  <dgm:bg/>
  <dgm:whole>
    <a:ln>
      <a:solidFill>
        <a:schemeClr val="accent5">
          <a:lumMod val="7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7D908-001C-443F-AC31-6BA2154EF743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CDA46D-ED20-4756-B5F1-EA2E763B726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solidFill>
                <a:srgbClr val="C00000"/>
              </a:solidFill>
              <a:latin typeface="Khmer Mool1" pitchFamily="2" charset="0"/>
              <a:cs typeface="Khmer Mool1" pitchFamily="2" charset="0"/>
            </a:rPr>
            <a:t>រដ្នបាលស្រុក</a:t>
          </a:r>
          <a:endParaRPr lang="en-US" sz="2000" dirty="0">
            <a:solidFill>
              <a:srgbClr val="C00000"/>
            </a:solidFill>
            <a:latin typeface="Khmer Mool1" pitchFamily="2" charset="0"/>
            <a:cs typeface="Khmer Mool1" pitchFamily="2" charset="0"/>
          </a:endParaRPr>
        </a:p>
      </dgm:t>
    </dgm:pt>
    <dgm:pt modelId="{30A1C5FD-CA6C-4EAB-A472-846D87199876}" type="parTrans" cxnId="{185F515F-5D51-43C4-A110-A7A617E7474E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E175E2E-958E-404F-8B4D-3D6A3B8F31BF}" type="sibTrans" cxnId="{185F515F-5D51-43C4-A110-A7A617E7474E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7E96F7FA-5433-4564-888C-7FD27A757EC3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br>
            <a:rPr lang="en-US" sz="2000" dirty="0">
              <a:latin typeface="Khmer OS Siemreap" pitchFamily="2" charset="0"/>
              <a:cs typeface="Khmer OS Siemreap" pitchFamily="2" charset="0"/>
            </a:rPr>
          </a:br>
          <a:r>
            <a:rPr lang="km-KH" sz="2000" dirty="0">
              <a:latin typeface="Khmer OS Siemreap" pitchFamily="2" charset="0"/>
              <a:cs typeface="Khmer OS Siemreap" pitchFamily="2" charset="0"/>
            </a:rPr>
            <a:t>ក្រសួង ស្ថាប័ន មន្ទីរ អង្គភាព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  <a:p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DC826F7B-5E79-418A-8F59-EDBC9E69E61A}" type="parTrans" cxnId="{A70D0586-3272-415B-AA09-CA3F9E1549F7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39058035-25D2-4F15-9B07-CE776BDCD565}" type="sibTrans" cxnId="{A70D0586-3272-415B-AA09-CA3F9E1549F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157D2E1-DA2B-4F9C-8E38-7DABE74C6D16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5F4B89F6-10FF-4AD3-8F38-9106C45A4C24}" type="parTrans" cxnId="{41F84548-BC6A-4F47-950C-E381378990DD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71B8A9E-9D4E-4992-9C46-7D54DBDFCD74}" type="sibTrans" cxnId="{41F84548-BC6A-4F47-950C-E381378990DD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E4392374-CF36-4580-8FBA-A7BEF4DDED7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6ECB4A5-248F-4165-997D-AA3A2F6B6210}" type="parTrans" cxnId="{EA606D6C-AB14-4BC3-B151-E997C52CD75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24F5B99-4011-40E2-A111-6069169CBEE7}" type="sibTrans" cxnId="{EA606D6C-AB14-4BC3-B151-E997C52CD75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1C06932C-6F6B-4BD9-A9F2-C7BE2E793BD9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រដ្ឋបាលរដ្ឋបាលឃុំ សង្កាត់ក្នុងស្រុកខេត្ត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2B191DF7-4A60-45EB-A9C0-689EC05ED7FD}" type="parTrans" cxnId="{61A2C726-C19C-4B5A-895D-EB7DCA628EB2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7C01E268-C21F-4E60-99C3-A77D955FB770}" type="sibTrans" cxnId="{61A2C726-C19C-4B5A-895D-EB7DCA628EB2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AD7F692D-7441-4F3E-B841-DFC17035D1B6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រដ្ឋបាលខេត្ត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F9432D48-3BCC-4E3B-AFE0-2EB355E6DF2B}" type="parTrans" cxnId="{3159956E-B299-4192-98B6-29721F0BFC77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EE8706B1-C3AB-42F6-A4BB-FC37366CF232}" type="sibTrans" cxnId="{3159956E-B299-4192-98B6-29721F0BFC77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44BA5227-8318-4B18-BF84-92D053415F8A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>
              <a:latin typeface="Khmer OS Siemreap" pitchFamily="2" charset="0"/>
              <a:cs typeface="Khmer OS Siemreap" pitchFamily="2" charset="0"/>
            </a:rPr>
            <a:t>រដ្ឋបាលថ្នាក់ក្រោមជាតិដទៃទៀត</a:t>
          </a:r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99853C56-F658-4A54-BE51-D2986A9AB790}" type="parTrans" cxnId="{8FB338D8-555E-4360-8ADA-5E2F3DA1D040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34FDF4A0-8618-4282-A3FA-4FC76B8C717B}" type="sibTrans" cxnId="{8FB338D8-555E-4360-8ADA-5E2F3DA1D040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AB096E6-BA2C-44BD-A8BA-06737ED330EF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km-KH" sz="2000" dirty="0">
              <a:latin typeface="Khmer OS Siemreap" pitchFamily="2" charset="0"/>
              <a:cs typeface="Khmer OS Siemreap" pitchFamily="2" charset="0"/>
            </a:rPr>
            <a:t>វិស័យឯកជន និងសង្គម    ស៊ីវិល</a:t>
          </a:r>
          <a:endParaRPr lang="en-US" sz="2000" dirty="0">
            <a:latin typeface="Khmer OS Siemreap" pitchFamily="2" charset="0"/>
            <a:cs typeface="Khmer OS Siemreap" pitchFamily="2" charset="0"/>
          </a:endParaRPr>
        </a:p>
      </dgm:t>
    </dgm:pt>
    <dgm:pt modelId="{167D18DE-27DC-4942-A633-03FEDF8CC196}" type="parTrans" cxnId="{99CA863A-E67D-4CB7-8A3F-3CACA65FF7AC}">
      <dgm:prSet custT="1"/>
      <dgm:spPr>
        <a:solidFill>
          <a:srgbClr val="FF0000"/>
        </a:solidFill>
      </dgm:spPr>
      <dgm:t>
        <a:bodyPr/>
        <a:lstStyle/>
        <a:p>
          <a:endParaRPr lang="en-US" sz="20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gm:t>
    </dgm:pt>
    <dgm:pt modelId="{5961B136-A85B-4A61-8344-7F94AA9A16D9}" type="sibTrans" cxnId="{99CA863A-E67D-4CB7-8A3F-3CACA65FF7AC}">
      <dgm:prSet/>
      <dgm:spPr/>
      <dgm:t>
        <a:bodyPr/>
        <a:lstStyle/>
        <a:p>
          <a:endParaRPr lang="en-US" sz="2000">
            <a:latin typeface="Khmer OS Siemreap" pitchFamily="2" charset="0"/>
            <a:cs typeface="Khmer OS Siemreap" pitchFamily="2" charset="0"/>
          </a:endParaRPr>
        </a:p>
      </dgm:t>
    </dgm:pt>
    <dgm:pt modelId="{D23921EC-E4C9-46DE-AE34-21BFA78061A6}" type="pres">
      <dgm:prSet presAssocID="{6F37D908-001C-443F-AC31-6BA2154EF74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782223-92FE-4AE8-A867-F852FD11F0B2}" type="pres">
      <dgm:prSet presAssocID="{68CDA46D-ED20-4756-B5F1-EA2E763B726A}" presName="centerShape" presStyleLbl="node0" presStyleIdx="0" presStyleCnt="1" custScaleX="133276" custScaleY="118484" custLinFactNeighborX="-347" custLinFactNeighborY="2258"/>
      <dgm:spPr/>
    </dgm:pt>
    <dgm:pt modelId="{8C9D206D-EAF5-4410-A97E-4F99E547C0A7}" type="pres">
      <dgm:prSet presAssocID="{DC826F7B-5E79-418A-8F59-EDBC9E69E61A}" presName="parTrans" presStyleLbl="sibTrans2D1" presStyleIdx="0" presStyleCnt="5"/>
      <dgm:spPr/>
    </dgm:pt>
    <dgm:pt modelId="{9CFC524A-4364-4043-B546-E8CAF568A099}" type="pres">
      <dgm:prSet presAssocID="{DC826F7B-5E79-418A-8F59-EDBC9E69E61A}" presName="connectorText" presStyleLbl="sibTrans2D1" presStyleIdx="0" presStyleCnt="5"/>
      <dgm:spPr/>
    </dgm:pt>
    <dgm:pt modelId="{E60AB942-031D-4990-A8F7-7C7E8DCEC5E1}" type="pres">
      <dgm:prSet presAssocID="{7E96F7FA-5433-4564-888C-7FD27A757EC3}" presName="node" presStyleLbl="node1" presStyleIdx="0" presStyleCnt="5" custScaleX="165100" custScaleY="118484" custRadScaleRad="102455" custRadScaleInc="-3427">
        <dgm:presLayoutVars>
          <dgm:bulletEnabled val="1"/>
        </dgm:presLayoutVars>
      </dgm:prSet>
      <dgm:spPr/>
    </dgm:pt>
    <dgm:pt modelId="{32773B7B-EC28-4203-B857-10F6015EB7AD}" type="pres">
      <dgm:prSet presAssocID="{F9432D48-3BCC-4E3B-AFE0-2EB355E6DF2B}" presName="parTrans" presStyleLbl="sibTrans2D1" presStyleIdx="1" presStyleCnt="5"/>
      <dgm:spPr/>
    </dgm:pt>
    <dgm:pt modelId="{9A57A533-1E64-4012-8F6C-33199DC0BA69}" type="pres">
      <dgm:prSet presAssocID="{F9432D48-3BCC-4E3B-AFE0-2EB355E6DF2B}" presName="connectorText" presStyleLbl="sibTrans2D1" presStyleIdx="1" presStyleCnt="5"/>
      <dgm:spPr/>
    </dgm:pt>
    <dgm:pt modelId="{F82A059A-5661-48EF-959C-D22C8E3C9A0F}" type="pres">
      <dgm:prSet presAssocID="{AD7F692D-7441-4F3E-B841-DFC17035D1B6}" presName="node" presStyleLbl="node1" presStyleIdx="1" presStyleCnt="5" custScaleX="133276" custScaleY="118484" custRadScaleRad="133268" custRadScaleInc="10190">
        <dgm:presLayoutVars>
          <dgm:bulletEnabled val="1"/>
        </dgm:presLayoutVars>
      </dgm:prSet>
      <dgm:spPr/>
    </dgm:pt>
    <dgm:pt modelId="{06F80641-9CFF-44AC-88F5-1E13F8706E09}" type="pres">
      <dgm:prSet presAssocID="{2B191DF7-4A60-45EB-A9C0-689EC05ED7FD}" presName="parTrans" presStyleLbl="sibTrans2D1" presStyleIdx="2" presStyleCnt="5"/>
      <dgm:spPr/>
    </dgm:pt>
    <dgm:pt modelId="{EED24DC6-39FB-4873-A224-27DA9CA4C6B6}" type="pres">
      <dgm:prSet presAssocID="{2B191DF7-4A60-45EB-A9C0-689EC05ED7FD}" presName="connectorText" presStyleLbl="sibTrans2D1" presStyleIdx="2" presStyleCnt="5"/>
      <dgm:spPr/>
    </dgm:pt>
    <dgm:pt modelId="{F3C5B8F7-71D1-4057-BB68-10FD3DE4A016}" type="pres">
      <dgm:prSet presAssocID="{1C06932C-6F6B-4BD9-A9F2-C7BE2E793BD9}" presName="node" presStyleLbl="node1" presStyleIdx="2" presStyleCnt="5" custScaleX="133276" custScaleY="118484" custRadScaleRad="137005" custRadScaleInc="-32351">
        <dgm:presLayoutVars>
          <dgm:bulletEnabled val="1"/>
        </dgm:presLayoutVars>
      </dgm:prSet>
      <dgm:spPr/>
    </dgm:pt>
    <dgm:pt modelId="{3E51EB14-0AA2-4B9C-AD19-ACEF1AAC8DC8}" type="pres">
      <dgm:prSet presAssocID="{99853C56-F658-4A54-BE51-D2986A9AB790}" presName="parTrans" presStyleLbl="sibTrans2D1" presStyleIdx="3" presStyleCnt="5"/>
      <dgm:spPr/>
    </dgm:pt>
    <dgm:pt modelId="{BE547712-6DF7-4874-B8FB-58CDA64954F4}" type="pres">
      <dgm:prSet presAssocID="{99853C56-F658-4A54-BE51-D2986A9AB790}" presName="connectorText" presStyleLbl="sibTrans2D1" presStyleIdx="3" presStyleCnt="5"/>
      <dgm:spPr/>
    </dgm:pt>
    <dgm:pt modelId="{6F4AB375-AAC6-4D3A-B855-CE4CEDE59300}" type="pres">
      <dgm:prSet presAssocID="{44BA5227-8318-4B18-BF84-92D053415F8A}" presName="node" presStyleLbl="node1" presStyleIdx="3" presStyleCnt="5" custScaleX="133276" custScaleY="118484" custRadScaleRad="138287" custRadScaleInc="38735">
        <dgm:presLayoutVars>
          <dgm:bulletEnabled val="1"/>
        </dgm:presLayoutVars>
      </dgm:prSet>
      <dgm:spPr/>
    </dgm:pt>
    <dgm:pt modelId="{8C8EADDE-91B1-4FC1-9047-D154A6256B9C}" type="pres">
      <dgm:prSet presAssocID="{167D18DE-27DC-4942-A633-03FEDF8CC196}" presName="parTrans" presStyleLbl="sibTrans2D1" presStyleIdx="4" presStyleCnt="5"/>
      <dgm:spPr/>
    </dgm:pt>
    <dgm:pt modelId="{6A8A34EE-52F4-457D-B439-FAD80D844D7D}" type="pres">
      <dgm:prSet presAssocID="{167D18DE-27DC-4942-A633-03FEDF8CC196}" presName="connectorText" presStyleLbl="sibTrans2D1" presStyleIdx="4" presStyleCnt="5"/>
      <dgm:spPr/>
    </dgm:pt>
    <dgm:pt modelId="{5349A712-055C-44E9-A61B-B6EF7362156B}" type="pres">
      <dgm:prSet presAssocID="{DAB096E6-BA2C-44BD-A8BA-06737ED330EF}" presName="node" presStyleLbl="node1" presStyleIdx="4" presStyleCnt="5" custScaleX="133276" custScaleY="118484" custRadScaleRad="132912" custRadScaleInc="-8288">
        <dgm:presLayoutVars>
          <dgm:bulletEnabled val="1"/>
        </dgm:presLayoutVars>
      </dgm:prSet>
      <dgm:spPr/>
    </dgm:pt>
  </dgm:ptLst>
  <dgm:cxnLst>
    <dgm:cxn modelId="{2A345417-8B93-4B3B-9E74-42E8AB08EBB8}" type="presOf" srcId="{2B191DF7-4A60-45EB-A9C0-689EC05ED7FD}" destId="{06F80641-9CFF-44AC-88F5-1E13F8706E09}" srcOrd="0" destOrd="0" presId="urn:microsoft.com/office/officeart/2005/8/layout/radial5"/>
    <dgm:cxn modelId="{2906111A-14C7-446A-ACCD-07BD5849D94C}" type="presOf" srcId="{44BA5227-8318-4B18-BF84-92D053415F8A}" destId="{6F4AB375-AAC6-4D3A-B855-CE4CEDE59300}" srcOrd="0" destOrd="0" presId="urn:microsoft.com/office/officeart/2005/8/layout/radial5"/>
    <dgm:cxn modelId="{61A2C726-C19C-4B5A-895D-EB7DCA628EB2}" srcId="{68CDA46D-ED20-4756-B5F1-EA2E763B726A}" destId="{1C06932C-6F6B-4BD9-A9F2-C7BE2E793BD9}" srcOrd="2" destOrd="0" parTransId="{2B191DF7-4A60-45EB-A9C0-689EC05ED7FD}" sibTransId="{7C01E268-C21F-4E60-99C3-A77D955FB770}"/>
    <dgm:cxn modelId="{4574F92C-480D-4265-B4B2-01C2C976E2DD}" type="presOf" srcId="{6F37D908-001C-443F-AC31-6BA2154EF743}" destId="{D23921EC-E4C9-46DE-AE34-21BFA78061A6}" srcOrd="0" destOrd="0" presId="urn:microsoft.com/office/officeart/2005/8/layout/radial5"/>
    <dgm:cxn modelId="{99CA863A-E67D-4CB7-8A3F-3CACA65FF7AC}" srcId="{68CDA46D-ED20-4756-B5F1-EA2E763B726A}" destId="{DAB096E6-BA2C-44BD-A8BA-06737ED330EF}" srcOrd="4" destOrd="0" parTransId="{167D18DE-27DC-4942-A633-03FEDF8CC196}" sibTransId="{5961B136-A85B-4A61-8344-7F94AA9A16D9}"/>
    <dgm:cxn modelId="{5B26095B-485F-4C66-9A46-A71B3E056239}" type="presOf" srcId="{DAB096E6-BA2C-44BD-A8BA-06737ED330EF}" destId="{5349A712-055C-44E9-A61B-B6EF7362156B}" srcOrd="0" destOrd="0" presId="urn:microsoft.com/office/officeart/2005/8/layout/radial5"/>
    <dgm:cxn modelId="{185F515F-5D51-43C4-A110-A7A617E7474E}" srcId="{6F37D908-001C-443F-AC31-6BA2154EF743}" destId="{68CDA46D-ED20-4756-B5F1-EA2E763B726A}" srcOrd="0" destOrd="0" parTransId="{30A1C5FD-CA6C-4EAB-A472-846D87199876}" sibTransId="{1E175E2E-958E-404F-8B4D-3D6A3B8F31BF}"/>
    <dgm:cxn modelId="{FB4DF666-0912-4A0F-9AAC-B7C998D5DEB9}" type="presOf" srcId="{F9432D48-3BCC-4E3B-AFE0-2EB355E6DF2B}" destId="{32773B7B-EC28-4203-B857-10F6015EB7AD}" srcOrd="0" destOrd="0" presId="urn:microsoft.com/office/officeart/2005/8/layout/radial5"/>
    <dgm:cxn modelId="{41F84548-BC6A-4F47-950C-E381378990DD}" srcId="{6F37D908-001C-443F-AC31-6BA2154EF743}" destId="{D157D2E1-DA2B-4F9C-8E38-7DABE74C6D16}" srcOrd="1" destOrd="0" parTransId="{5F4B89F6-10FF-4AD3-8F38-9106C45A4C24}" sibTransId="{171B8A9E-9D4E-4992-9C46-7D54DBDFCD74}"/>
    <dgm:cxn modelId="{EA606D6C-AB14-4BC3-B151-E997C52CD750}" srcId="{6F37D908-001C-443F-AC31-6BA2154EF743}" destId="{E4392374-CF36-4580-8FBA-A7BEF4DDED77}" srcOrd="2" destOrd="0" parTransId="{D6ECB4A5-248F-4165-997D-AA3A2F6B6210}" sibTransId="{D24F5B99-4011-40E2-A111-6069169CBEE7}"/>
    <dgm:cxn modelId="{E48A2A4D-9639-4C9B-A552-6E50131D9742}" type="presOf" srcId="{167D18DE-27DC-4942-A633-03FEDF8CC196}" destId="{6A8A34EE-52F4-457D-B439-FAD80D844D7D}" srcOrd="1" destOrd="0" presId="urn:microsoft.com/office/officeart/2005/8/layout/radial5"/>
    <dgm:cxn modelId="{3159956E-B299-4192-98B6-29721F0BFC77}" srcId="{68CDA46D-ED20-4756-B5F1-EA2E763B726A}" destId="{AD7F692D-7441-4F3E-B841-DFC17035D1B6}" srcOrd="1" destOrd="0" parTransId="{F9432D48-3BCC-4E3B-AFE0-2EB355E6DF2B}" sibTransId="{EE8706B1-C3AB-42F6-A4BB-FC37366CF232}"/>
    <dgm:cxn modelId="{95D0A953-413D-4355-B388-2C64E0028539}" type="presOf" srcId="{AD7F692D-7441-4F3E-B841-DFC17035D1B6}" destId="{F82A059A-5661-48EF-959C-D22C8E3C9A0F}" srcOrd="0" destOrd="0" presId="urn:microsoft.com/office/officeart/2005/8/layout/radial5"/>
    <dgm:cxn modelId="{3DAE8456-2979-4B1D-9C90-782FE63D89A6}" type="presOf" srcId="{167D18DE-27DC-4942-A633-03FEDF8CC196}" destId="{8C8EADDE-91B1-4FC1-9047-D154A6256B9C}" srcOrd="0" destOrd="0" presId="urn:microsoft.com/office/officeart/2005/8/layout/radial5"/>
    <dgm:cxn modelId="{0F24D877-AD04-4F1F-B767-B508264B6A3E}" type="presOf" srcId="{1C06932C-6F6B-4BD9-A9F2-C7BE2E793BD9}" destId="{F3C5B8F7-71D1-4057-BB68-10FD3DE4A016}" srcOrd="0" destOrd="0" presId="urn:microsoft.com/office/officeart/2005/8/layout/radial5"/>
    <dgm:cxn modelId="{A5E45859-C60E-4F40-8E99-80D2E0C51F69}" type="presOf" srcId="{99853C56-F658-4A54-BE51-D2986A9AB790}" destId="{3E51EB14-0AA2-4B9C-AD19-ACEF1AAC8DC8}" srcOrd="0" destOrd="0" presId="urn:microsoft.com/office/officeart/2005/8/layout/radial5"/>
    <dgm:cxn modelId="{A70D0586-3272-415B-AA09-CA3F9E1549F7}" srcId="{68CDA46D-ED20-4756-B5F1-EA2E763B726A}" destId="{7E96F7FA-5433-4564-888C-7FD27A757EC3}" srcOrd="0" destOrd="0" parTransId="{DC826F7B-5E79-418A-8F59-EDBC9E69E61A}" sibTransId="{39058035-25D2-4F15-9B07-CE776BDCD565}"/>
    <dgm:cxn modelId="{2971E389-710A-46B9-9DD9-586DF16BD2B1}" type="presOf" srcId="{7E96F7FA-5433-4564-888C-7FD27A757EC3}" destId="{E60AB942-031D-4990-A8F7-7C7E8DCEC5E1}" srcOrd="0" destOrd="0" presId="urn:microsoft.com/office/officeart/2005/8/layout/radial5"/>
    <dgm:cxn modelId="{9CF9898A-E749-4BA4-91A5-87E76BF41DC8}" type="presOf" srcId="{2B191DF7-4A60-45EB-A9C0-689EC05ED7FD}" destId="{EED24DC6-39FB-4873-A224-27DA9CA4C6B6}" srcOrd="1" destOrd="0" presId="urn:microsoft.com/office/officeart/2005/8/layout/radial5"/>
    <dgm:cxn modelId="{78A5EEA9-3588-492B-9530-71C298702624}" type="presOf" srcId="{F9432D48-3BCC-4E3B-AFE0-2EB355E6DF2B}" destId="{9A57A533-1E64-4012-8F6C-33199DC0BA69}" srcOrd="1" destOrd="0" presId="urn:microsoft.com/office/officeart/2005/8/layout/radial5"/>
    <dgm:cxn modelId="{935176AB-2FCB-40C4-85D5-6251C662B398}" type="presOf" srcId="{DC826F7B-5E79-418A-8F59-EDBC9E69E61A}" destId="{8C9D206D-EAF5-4410-A97E-4F99E547C0A7}" srcOrd="0" destOrd="0" presId="urn:microsoft.com/office/officeart/2005/8/layout/radial5"/>
    <dgm:cxn modelId="{8FB338D8-555E-4360-8ADA-5E2F3DA1D040}" srcId="{68CDA46D-ED20-4756-B5F1-EA2E763B726A}" destId="{44BA5227-8318-4B18-BF84-92D053415F8A}" srcOrd="3" destOrd="0" parTransId="{99853C56-F658-4A54-BE51-D2986A9AB790}" sibTransId="{34FDF4A0-8618-4282-A3FA-4FC76B8C717B}"/>
    <dgm:cxn modelId="{16DD86D9-814D-40DF-BDEB-229682CBAC93}" type="presOf" srcId="{DC826F7B-5E79-418A-8F59-EDBC9E69E61A}" destId="{9CFC524A-4364-4043-B546-E8CAF568A099}" srcOrd="1" destOrd="0" presId="urn:microsoft.com/office/officeart/2005/8/layout/radial5"/>
    <dgm:cxn modelId="{04FDE5DA-DE37-431A-BA2A-FCAC5BCAB4C0}" type="presOf" srcId="{68CDA46D-ED20-4756-B5F1-EA2E763B726A}" destId="{31782223-92FE-4AE8-A867-F852FD11F0B2}" srcOrd="0" destOrd="0" presId="urn:microsoft.com/office/officeart/2005/8/layout/radial5"/>
    <dgm:cxn modelId="{659EA0F6-DB6D-4AAB-8063-9FB84FE3931B}" type="presOf" srcId="{99853C56-F658-4A54-BE51-D2986A9AB790}" destId="{BE547712-6DF7-4874-B8FB-58CDA64954F4}" srcOrd="1" destOrd="0" presId="urn:microsoft.com/office/officeart/2005/8/layout/radial5"/>
    <dgm:cxn modelId="{68A0C330-E074-481F-94EA-81433AED7DC1}" type="presParOf" srcId="{D23921EC-E4C9-46DE-AE34-21BFA78061A6}" destId="{31782223-92FE-4AE8-A867-F852FD11F0B2}" srcOrd="0" destOrd="0" presId="urn:microsoft.com/office/officeart/2005/8/layout/radial5"/>
    <dgm:cxn modelId="{313FA700-F69F-4894-BB93-4B09EE005E3F}" type="presParOf" srcId="{D23921EC-E4C9-46DE-AE34-21BFA78061A6}" destId="{8C9D206D-EAF5-4410-A97E-4F99E547C0A7}" srcOrd="1" destOrd="0" presId="urn:microsoft.com/office/officeart/2005/8/layout/radial5"/>
    <dgm:cxn modelId="{5DE5CDA7-2A86-4145-861A-A5556EC1591C}" type="presParOf" srcId="{8C9D206D-EAF5-4410-A97E-4F99E547C0A7}" destId="{9CFC524A-4364-4043-B546-E8CAF568A099}" srcOrd="0" destOrd="0" presId="urn:microsoft.com/office/officeart/2005/8/layout/radial5"/>
    <dgm:cxn modelId="{F8793D0D-813B-42EB-844B-AECFD2FFBC84}" type="presParOf" srcId="{D23921EC-E4C9-46DE-AE34-21BFA78061A6}" destId="{E60AB942-031D-4990-A8F7-7C7E8DCEC5E1}" srcOrd="2" destOrd="0" presId="urn:microsoft.com/office/officeart/2005/8/layout/radial5"/>
    <dgm:cxn modelId="{CE916696-A7B1-4C4E-92C8-BA0CEBE2A02D}" type="presParOf" srcId="{D23921EC-E4C9-46DE-AE34-21BFA78061A6}" destId="{32773B7B-EC28-4203-B857-10F6015EB7AD}" srcOrd="3" destOrd="0" presId="urn:microsoft.com/office/officeart/2005/8/layout/radial5"/>
    <dgm:cxn modelId="{F7CEB905-4431-41FF-B5CC-D4C5DE4FB2ED}" type="presParOf" srcId="{32773B7B-EC28-4203-B857-10F6015EB7AD}" destId="{9A57A533-1E64-4012-8F6C-33199DC0BA69}" srcOrd="0" destOrd="0" presId="urn:microsoft.com/office/officeart/2005/8/layout/radial5"/>
    <dgm:cxn modelId="{F322A974-8CE6-45C6-9FB7-AF92365D0258}" type="presParOf" srcId="{D23921EC-E4C9-46DE-AE34-21BFA78061A6}" destId="{F82A059A-5661-48EF-959C-D22C8E3C9A0F}" srcOrd="4" destOrd="0" presId="urn:microsoft.com/office/officeart/2005/8/layout/radial5"/>
    <dgm:cxn modelId="{421F22FD-2878-47EA-A005-0C0102E7A956}" type="presParOf" srcId="{D23921EC-E4C9-46DE-AE34-21BFA78061A6}" destId="{06F80641-9CFF-44AC-88F5-1E13F8706E09}" srcOrd="5" destOrd="0" presId="urn:microsoft.com/office/officeart/2005/8/layout/radial5"/>
    <dgm:cxn modelId="{96E4B46E-0679-4DAA-B9BC-AE4D90744263}" type="presParOf" srcId="{06F80641-9CFF-44AC-88F5-1E13F8706E09}" destId="{EED24DC6-39FB-4873-A224-27DA9CA4C6B6}" srcOrd="0" destOrd="0" presId="urn:microsoft.com/office/officeart/2005/8/layout/radial5"/>
    <dgm:cxn modelId="{5B7F3D83-1416-43C1-9035-148FFC2A1C5A}" type="presParOf" srcId="{D23921EC-E4C9-46DE-AE34-21BFA78061A6}" destId="{F3C5B8F7-71D1-4057-BB68-10FD3DE4A016}" srcOrd="6" destOrd="0" presId="urn:microsoft.com/office/officeart/2005/8/layout/radial5"/>
    <dgm:cxn modelId="{B850064C-F1D5-4AED-AFB4-5EEE21B7963A}" type="presParOf" srcId="{D23921EC-E4C9-46DE-AE34-21BFA78061A6}" destId="{3E51EB14-0AA2-4B9C-AD19-ACEF1AAC8DC8}" srcOrd="7" destOrd="0" presId="urn:microsoft.com/office/officeart/2005/8/layout/radial5"/>
    <dgm:cxn modelId="{EFD7EFD4-87C1-4D67-BF02-00E9BE4DCD57}" type="presParOf" srcId="{3E51EB14-0AA2-4B9C-AD19-ACEF1AAC8DC8}" destId="{BE547712-6DF7-4874-B8FB-58CDA64954F4}" srcOrd="0" destOrd="0" presId="urn:microsoft.com/office/officeart/2005/8/layout/radial5"/>
    <dgm:cxn modelId="{1A13DC5F-6239-4FEF-9B1D-16909F5103BB}" type="presParOf" srcId="{D23921EC-E4C9-46DE-AE34-21BFA78061A6}" destId="{6F4AB375-AAC6-4D3A-B855-CE4CEDE59300}" srcOrd="8" destOrd="0" presId="urn:microsoft.com/office/officeart/2005/8/layout/radial5"/>
    <dgm:cxn modelId="{A3CD0716-18E8-4778-9561-8AA4B41208C3}" type="presParOf" srcId="{D23921EC-E4C9-46DE-AE34-21BFA78061A6}" destId="{8C8EADDE-91B1-4FC1-9047-D154A6256B9C}" srcOrd="9" destOrd="0" presId="urn:microsoft.com/office/officeart/2005/8/layout/radial5"/>
    <dgm:cxn modelId="{941ADCE5-B4D2-4733-9D11-1E695D7D82C2}" type="presParOf" srcId="{8C8EADDE-91B1-4FC1-9047-D154A6256B9C}" destId="{6A8A34EE-52F4-457D-B439-FAD80D844D7D}" srcOrd="0" destOrd="0" presId="urn:microsoft.com/office/officeart/2005/8/layout/radial5"/>
    <dgm:cxn modelId="{5B36B67C-4B84-4E8E-9FD8-59E30DD9C815}" type="presParOf" srcId="{D23921EC-E4C9-46DE-AE34-21BFA78061A6}" destId="{5349A712-055C-44E9-A61B-B6EF7362156B}" srcOrd="10" destOrd="0" presId="urn:microsoft.com/office/officeart/2005/8/layout/radial5"/>
  </dgm:cxnLst>
  <dgm:bg/>
  <dgm:whole>
    <a:ln w="28575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A5524D-E7E3-4885-835E-48A8284BE71C}" type="doc">
      <dgm:prSet loTypeId="urn:microsoft.com/office/officeart/2005/8/layout/lProcess3" loCatId="process" qsTypeId="urn:microsoft.com/office/officeart/2005/8/quickstyle/3d4" qsCatId="3D" csTypeId="urn:microsoft.com/office/officeart/2005/8/colors/colorful1#13" csCatId="colorful" phldr="1"/>
      <dgm:spPr/>
      <dgm:t>
        <a:bodyPr/>
        <a:lstStyle/>
        <a:p>
          <a:endParaRPr lang="en-US"/>
        </a:p>
      </dgm:t>
    </dgm:pt>
    <dgm:pt modelId="{59EEEC65-3C74-428A-B378-BBD02D4DCAE6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munsm½yGaNaniKm)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araMg</a:t>
          </a:r>
          <a:endParaRPr lang="en-US" sz="3200" dirty="0">
            <a:solidFill>
              <a:schemeClr val="tx1"/>
            </a:solidFill>
            <a:latin typeface="Limon S1" pitchFamily="2" charset="0"/>
          </a:endParaRPr>
        </a:p>
      </dgm:t>
    </dgm:pt>
    <dgm:pt modelId="{9210566B-BB2D-4468-A12E-37A722D584BF}" type="parTrans" cxnId="{735CF44E-F984-4094-9259-E0301DCCC12D}">
      <dgm:prSet/>
      <dgm:spPr/>
      <dgm:t>
        <a:bodyPr/>
        <a:lstStyle/>
        <a:p>
          <a:endParaRPr lang="en-US"/>
        </a:p>
      </dgm:t>
    </dgm:pt>
    <dgm:pt modelId="{794A6C00-5C6D-41AD-9072-E4B7FF8E8746}" type="sibTrans" cxnId="{735CF44E-F984-4094-9259-E0301DCCC12D}">
      <dgm:prSet/>
      <dgm:spPr/>
      <dgm:t>
        <a:bodyPr/>
        <a:lstStyle/>
        <a:p>
          <a:endParaRPr lang="en-US"/>
        </a:p>
      </dgm:t>
    </dgm:pt>
    <dgm:pt modelId="{F03B74FD-8D14-4E7C-8310-D44923975ED0}">
      <dgm:prSet phldrT="[Text]" custT="1"/>
      <dgm:spPr/>
      <dgm:t>
        <a:bodyPr/>
        <a:lstStyle/>
        <a:p>
          <a:r>
            <a:rPr lang="en-US" sz="3200" dirty="0">
              <a:latin typeface="Limon S1" pitchFamily="2" charset="0"/>
            </a:rPr>
            <a:t>minmanRbB½n§ </a:t>
          </a:r>
          <a:r>
            <a:rPr lang="en-US" sz="3200" dirty="0" err="1">
              <a:latin typeface="Limon S1" pitchFamily="2" charset="0"/>
            </a:rPr>
            <a:t>rdæ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alRKb;RKgenAfñak;XMu</a:t>
          </a:r>
          <a:endParaRPr lang="en-US" sz="3200" dirty="0">
            <a:latin typeface="Limon S1" pitchFamily="2" charset="0"/>
          </a:endParaRPr>
        </a:p>
      </dgm:t>
    </dgm:pt>
    <dgm:pt modelId="{9DF3AD51-94BD-4CD8-A4E8-471C3D0905C2}" type="parTrans" cxnId="{249CA98D-C24D-4F55-96E2-18B1C5266036}">
      <dgm:prSet/>
      <dgm:spPr/>
      <dgm:t>
        <a:bodyPr/>
        <a:lstStyle/>
        <a:p>
          <a:endParaRPr lang="en-US"/>
        </a:p>
      </dgm:t>
    </dgm:pt>
    <dgm:pt modelId="{B7C87309-AA46-4333-AF99-98956DEA3906}" type="sibTrans" cxnId="{249CA98D-C24D-4F55-96E2-18B1C5266036}">
      <dgm:prSet/>
      <dgm:spPr/>
      <dgm:t>
        <a:bodyPr/>
        <a:lstStyle/>
        <a:p>
          <a:endParaRPr lang="en-US"/>
        </a:p>
      </dgm:t>
    </dgm:pt>
    <dgm:pt modelId="{055A091C-7D27-41A2-A3EC-37419BACC26F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sm½yGaNaniKm)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araMg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    1863-1953</a:t>
          </a:r>
        </a:p>
      </dgm:t>
    </dgm:pt>
    <dgm:pt modelId="{1DEFD7DA-220F-4C85-A600-3653EDA63672}" type="parTrans" cxnId="{E2D740E5-D263-4B32-ABA7-2081B9E6530B}">
      <dgm:prSet/>
      <dgm:spPr/>
      <dgm:t>
        <a:bodyPr/>
        <a:lstStyle/>
        <a:p>
          <a:endParaRPr lang="en-US"/>
        </a:p>
      </dgm:t>
    </dgm:pt>
    <dgm:pt modelId="{E8655CB5-DDEB-4BF3-8123-6EC9760F1C4D}" type="sibTrans" cxnId="{E2D740E5-D263-4B32-ABA7-2081B9E6530B}">
      <dgm:prSet/>
      <dgm:spPr/>
      <dgm:t>
        <a:bodyPr/>
        <a:lstStyle/>
        <a:p>
          <a:endParaRPr lang="en-US"/>
        </a:p>
      </dgm:t>
    </dgm:pt>
    <dgm:pt modelId="{A0A58704-39C6-438D-B489-74ABF0375000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karRKb;RKgrdæ</a:t>
          </a:r>
          <a:r>
            <a:rPr lang="en-US" sz="3200" dirty="0">
              <a:latin typeface="Limon S1" pitchFamily="2" charset="0"/>
            </a:rPr>
            <a:t>)al enAfñak;XMutamry³ </a:t>
          </a:r>
          <a:r>
            <a:rPr lang="en-US" sz="3200" dirty="0" err="1">
              <a:latin typeface="Limon S1" pitchFamily="2" charset="0"/>
            </a:rPr>
            <a:t>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</a:t>
          </a:r>
          <a:endParaRPr lang="en-US" sz="3200" dirty="0">
            <a:latin typeface="Limon S1" pitchFamily="2" charset="0"/>
          </a:endParaRPr>
        </a:p>
      </dgm:t>
    </dgm:pt>
    <dgm:pt modelId="{3CAC95D3-8A2D-4CE8-8932-6DE657171BBF}" type="parTrans" cxnId="{3B31E873-8468-4255-A9F8-BDCEEFC23037}">
      <dgm:prSet/>
      <dgm:spPr/>
      <dgm:t>
        <a:bodyPr/>
        <a:lstStyle/>
        <a:p>
          <a:endParaRPr lang="en-US"/>
        </a:p>
      </dgm:t>
    </dgm:pt>
    <dgm:pt modelId="{2501F14E-0B3D-4092-AB7C-0522978938C6}" type="sibTrans" cxnId="{3B31E873-8468-4255-A9F8-BDCEEFC23037}">
      <dgm:prSet/>
      <dgm:spPr/>
      <dgm:t>
        <a:bodyPr/>
        <a:lstStyle/>
        <a:p>
          <a:endParaRPr lang="en-US"/>
        </a:p>
      </dgm:t>
    </dgm:pt>
    <dgm:pt modelId="{9BDBAAD1-B29E-4DCA-8661-C803EBCE5387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sm½ysgÁmraRsÁnimy       1953-1970</a:t>
          </a:r>
        </a:p>
      </dgm:t>
    </dgm:pt>
    <dgm:pt modelId="{018B2AED-9CCD-43B5-976F-468D9B8A90CB}" type="parTrans" cxnId="{79FF61A7-C5A9-48F4-B1A1-5DFB8274C6F4}">
      <dgm:prSet/>
      <dgm:spPr/>
      <dgm:t>
        <a:bodyPr/>
        <a:lstStyle/>
        <a:p>
          <a:endParaRPr lang="en-US"/>
        </a:p>
      </dgm:t>
    </dgm:pt>
    <dgm:pt modelId="{01D5E34F-0704-46EB-AC56-720DD54582D6}" type="sibTrans" cxnId="{79FF61A7-C5A9-48F4-B1A1-5DFB8274C6F4}">
      <dgm:prSet/>
      <dgm:spPr/>
      <dgm:t>
        <a:bodyPr/>
        <a:lstStyle/>
        <a:p>
          <a:endParaRPr lang="en-US"/>
        </a:p>
      </dgm:t>
    </dgm:pt>
    <dgm:pt modelId="{51245F88-264F-4179-BEC5-0FD2843B2E1C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mankare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eRCIserIsemXMu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nigRkumCMunMuXMu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edaycMeBaH</a:t>
          </a:r>
          <a:r>
            <a:rPr lang="en-US" sz="3200" dirty="0">
              <a:latin typeface="Limon S1" pitchFamily="2" charset="0"/>
            </a:rPr>
            <a:t> nig </a:t>
          </a:r>
          <a:r>
            <a:rPr lang="en-US" sz="3200" dirty="0" err="1">
              <a:latin typeface="Limon S1" pitchFamily="2" charset="0"/>
            </a:rPr>
            <a:t>edaysMgat</a:t>
          </a:r>
          <a:r>
            <a:rPr lang="en-US" sz="3200" dirty="0">
              <a:latin typeface="Limon S1" pitchFamily="2" charset="0"/>
            </a:rPr>
            <a:t>;</a:t>
          </a:r>
        </a:p>
      </dgm:t>
    </dgm:pt>
    <dgm:pt modelId="{E6A5CF75-BBC9-4973-8B9F-9B1E02791A61}" type="parTrans" cxnId="{55CCB938-1A3E-4653-B3AD-093A03DB2905}">
      <dgm:prSet/>
      <dgm:spPr/>
      <dgm:t>
        <a:bodyPr/>
        <a:lstStyle/>
        <a:p>
          <a:endParaRPr lang="en-US"/>
        </a:p>
      </dgm:t>
    </dgm:pt>
    <dgm:pt modelId="{7E081114-BAB3-400F-B6B1-7434D97E51DF}" type="sibTrans" cxnId="{55CCB938-1A3E-4653-B3AD-093A03DB2905}">
      <dgm:prSet/>
      <dgm:spPr/>
      <dgm:t>
        <a:bodyPr/>
        <a:lstStyle/>
        <a:p>
          <a:endParaRPr lang="en-US"/>
        </a:p>
      </dgm:t>
    </dgm:pt>
    <dgm:pt modelId="{CCBCB2E2-6F19-43BB-9E8D-FC0A1485A460}">
      <dgm:prSet phldrT="[Text]"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sm½yln;Nul1970-1975</a:t>
          </a:r>
        </a:p>
      </dgm:t>
    </dgm:pt>
    <dgm:pt modelId="{9FBD13A7-0FFD-4C6A-977D-59BEDE8B59C0}" type="sibTrans" cxnId="{7391F485-9A65-4B6E-8778-F2E83C8D513F}">
      <dgm:prSet/>
      <dgm:spPr/>
      <dgm:t>
        <a:bodyPr/>
        <a:lstStyle/>
        <a:p>
          <a:endParaRPr lang="en-US"/>
        </a:p>
      </dgm:t>
    </dgm:pt>
    <dgm:pt modelId="{46A4A2D1-9066-49CA-8D1C-A63BE26E5312}" type="parTrans" cxnId="{7391F485-9A65-4B6E-8778-F2E83C8D513F}">
      <dgm:prSet/>
      <dgm:spPr/>
      <dgm:t>
        <a:bodyPr/>
        <a:lstStyle/>
        <a:p>
          <a:endParaRPr lang="en-US"/>
        </a:p>
      </dgm:t>
    </dgm:pt>
    <dgm:pt modelId="{B61DFB3B-AF43-4FC9-88A0-23311B7A383D}">
      <dgm:prSet phldrT="[Text]"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karRKb;RKgrdæ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alEbbeyaFa</a:t>
          </a:r>
          <a:endParaRPr lang="en-US" sz="3200" dirty="0">
            <a:latin typeface="Limon S1" pitchFamily="2" charset="0"/>
          </a:endParaRPr>
        </a:p>
      </dgm:t>
    </dgm:pt>
    <dgm:pt modelId="{F1D89D72-D486-47F8-AA9E-C40BF8C9B1F3}" type="parTrans" cxnId="{FB4F5FD1-6F5C-431F-AF0C-E8356ACC4752}">
      <dgm:prSet/>
      <dgm:spPr/>
      <dgm:t>
        <a:bodyPr/>
        <a:lstStyle/>
        <a:p>
          <a:endParaRPr lang="en-US"/>
        </a:p>
      </dgm:t>
    </dgm:pt>
    <dgm:pt modelId="{BAAA887F-2087-4DAD-9A1E-571042247351}" type="sibTrans" cxnId="{FB4F5FD1-6F5C-431F-AF0C-E8356ACC4752}">
      <dgm:prSet/>
      <dgm:spPr/>
      <dgm:t>
        <a:bodyPr/>
        <a:lstStyle/>
        <a:p>
          <a:endParaRPr lang="en-US"/>
        </a:p>
      </dgm:t>
    </dgm:pt>
    <dgm:pt modelId="{0869480E-73F1-45BF-AB8D-954F9E1191A2}">
      <dgm:prSet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 b:ul Bt1975-1979</a:t>
          </a:r>
        </a:p>
      </dgm:t>
    </dgm:pt>
    <dgm:pt modelId="{79AB3E1D-53C4-4F42-95F0-376B50616E1B}" type="parTrans" cxnId="{A5D2D4B4-AC00-445C-AF04-7D02A4B78D7C}">
      <dgm:prSet/>
      <dgm:spPr/>
      <dgm:t>
        <a:bodyPr/>
        <a:lstStyle/>
        <a:p>
          <a:endParaRPr lang="en-US"/>
        </a:p>
      </dgm:t>
    </dgm:pt>
    <dgm:pt modelId="{0B2C8C31-A7D6-45DB-A7AC-880616B37E13}" type="sibTrans" cxnId="{A5D2D4B4-AC00-445C-AF04-7D02A4B78D7C}">
      <dgm:prSet/>
      <dgm:spPr/>
      <dgm:t>
        <a:bodyPr/>
        <a:lstStyle/>
        <a:p>
          <a:endParaRPr lang="en-US"/>
        </a:p>
      </dgm:t>
    </dgm:pt>
    <dgm:pt modelId="{9E76F3F6-0890-450D-AA80-4DD88D307051}">
      <dgm:prSet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karRKb;RKgEbbshkrN_¬PUmi</a:t>
          </a:r>
          <a:r>
            <a:rPr lang="en-US" sz="3200" dirty="0">
              <a:latin typeface="Limon S1" pitchFamily="2" charset="0"/>
            </a:rPr>
            <a:t> </a:t>
          </a:r>
          <a:r>
            <a:rPr lang="en-US" sz="3200" dirty="0" err="1">
              <a:latin typeface="Limon S1" pitchFamily="2" charset="0"/>
            </a:rPr>
            <a:t>nigXMu</a:t>
          </a:r>
          <a:r>
            <a:rPr lang="en-US" sz="3200" dirty="0">
              <a:latin typeface="Limon S1" pitchFamily="2" charset="0"/>
            </a:rPr>
            <a:t>¦</a:t>
          </a:r>
        </a:p>
      </dgm:t>
    </dgm:pt>
    <dgm:pt modelId="{98C41880-D5C5-45F1-ACFD-31281704EF45}" type="parTrans" cxnId="{04917DDC-CC3E-4169-8109-96BC55B32128}">
      <dgm:prSet/>
      <dgm:spPr/>
      <dgm:t>
        <a:bodyPr/>
        <a:lstStyle/>
        <a:p>
          <a:endParaRPr lang="en-US"/>
        </a:p>
      </dgm:t>
    </dgm:pt>
    <dgm:pt modelId="{F1B2C74D-D38A-497D-907B-37EF70D93A8D}" type="sibTrans" cxnId="{04917DDC-CC3E-4169-8109-96BC55B32128}">
      <dgm:prSet/>
      <dgm:spPr/>
      <dgm:t>
        <a:bodyPr/>
        <a:lstStyle/>
        <a:p>
          <a:endParaRPr lang="en-US"/>
        </a:p>
      </dgm:t>
    </dgm:pt>
    <dgm:pt modelId="{8E20C527-A788-4130-822C-A6293D004AF1}">
      <dgm:prSet custT="1"/>
      <dgm:spPr/>
      <dgm:t>
        <a:bodyPr/>
        <a:lstStyle/>
        <a:p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sm½yrdækm&lt;úCa1979-1993</a:t>
          </a:r>
        </a:p>
      </dgm:t>
    </dgm:pt>
    <dgm:pt modelId="{DA213BD0-11D0-4773-8BCA-5E29185FDA8C}" type="parTrans" cxnId="{5E6A8494-EF19-450F-9F7F-A648EAF652DE}">
      <dgm:prSet/>
      <dgm:spPr/>
      <dgm:t>
        <a:bodyPr/>
        <a:lstStyle/>
        <a:p>
          <a:endParaRPr lang="en-US"/>
        </a:p>
      </dgm:t>
    </dgm:pt>
    <dgm:pt modelId="{FAC85BBE-C0FC-4A30-BDA5-B116A741924F}" type="sibTrans" cxnId="{5E6A8494-EF19-450F-9F7F-A648EAF652DE}">
      <dgm:prSet/>
      <dgm:spPr/>
      <dgm:t>
        <a:bodyPr/>
        <a:lstStyle/>
        <a:p>
          <a:endParaRPr lang="en-US"/>
        </a:p>
      </dgm:t>
    </dgm:pt>
    <dgm:pt modelId="{340557C0-6F17-4294-A57B-28D4E90D7FB6}">
      <dgm:prSet custT="1"/>
      <dgm:spPr/>
      <dgm:t>
        <a:bodyPr/>
        <a:lstStyle/>
        <a:p>
          <a:r>
            <a:rPr lang="en-US" sz="3200" dirty="0" err="1">
              <a:latin typeface="Limon S1" pitchFamily="2" charset="0"/>
            </a:rPr>
            <a:t>mankare</a:t>
          </a:r>
          <a:r>
            <a:rPr lang="en-US" sz="3200" dirty="0">
              <a:latin typeface="Limon S1" pitchFamily="2" charset="0"/>
            </a:rPr>
            <a:t>)</a:t>
          </a:r>
          <a:r>
            <a:rPr lang="en-US" sz="3200" dirty="0" err="1">
              <a:latin typeface="Limon S1" pitchFamily="2" charset="0"/>
            </a:rPr>
            <a:t>aHeqñatenAXMu-sgþat</a:t>
          </a:r>
          <a:r>
            <a:rPr lang="en-US" sz="3200" dirty="0">
              <a:latin typeface="Limon S1" pitchFamily="2" charset="0"/>
            </a:rPr>
            <a:t>;)</a:t>
          </a:r>
          <a:r>
            <a:rPr lang="en-US" sz="3200" dirty="0" err="1">
              <a:latin typeface="Limon S1" pitchFamily="2" charset="0"/>
            </a:rPr>
            <a:t>anmþg</a:t>
          </a:r>
          <a:endParaRPr lang="en-US" sz="3200" dirty="0">
            <a:latin typeface="Limon S1" pitchFamily="2" charset="0"/>
          </a:endParaRPr>
        </a:p>
      </dgm:t>
    </dgm:pt>
    <dgm:pt modelId="{0EA4858F-BD50-4F6C-933A-23F7FC1F4AD5}" type="parTrans" cxnId="{6BC636BC-6210-495A-B961-EAF5A3EC7F26}">
      <dgm:prSet/>
      <dgm:spPr/>
      <dgm:t>
        <a:bodyPr/>
        <a:lstStyle/>
        <a:p>
          <a:endParaRPr lang="en-US"/>
        </a:p>
      </dgm:t>
    </dgm:pt>
    <dgm:pt modelId="{8A4C4DEB-A357-4BC6-9566-2A66CAA97141}" type="sibTrans" cxnId="{6BC636BC-6210-495A-B961-EAF5A3EC7F26}">
      <dgm:prSet/>
      <dgm:spPr/>
      <dgm:t>
        <a:bodyPr/>
        <a:lstStyle/>
        <a:p>
          <a:endParaRPr lang="en-US"/>
        </a:p>
      </dgm:t>
    </dgm:pt>
    <dgm:pt modelId="{5D65B0C8-E13B-4B21-BF9A-43E7EE3695C1}">
      <dgm:prSet custT="1"/>
      <dgm:spPr/>
      <dgm:t>
        <a:bodyPr/>
        <a:lstStyle/>
        <a:p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RBHraCaNacRkkm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&lt;</a:t>
          </a:r>
          <a:r>
            <a:rPr lang="en-US" sz="3200" dirty="0" err="1">
              <a:solidFill>
                <a:schemeClr val="tx1"/>
              </a:solidFill>
              <a:latin typeface="Limon S1" pitchFamily="2" charset="0"/>
            </a:rPr>
            <a:t>úCa</a:t>
          </a:r>
          <a:r>
            <a:rPr lang="en-US" sz="3200" dirty="0">
              <a:solidFill>
                <a:schemeClr val="tx1"/>
              </a:solidFill>
              <a:latin typeface="Limon S1" pitchFamily="2" charset="0"/>
            </a:rPr>
            <a:t> 1993-bc©úb,nñ</a:t>
          </a:r>
        </a:p>
      </dgm:t>
    </dgm:pt>
    <dgm:pt modelId="{8DE07345-EC44-4E18-AA5B-4E448B5BF7C1}" type="parTrans" cxnId="{F6AB9EBD-484B-4FCF-AB25-FC03ED41CA72}">
      <dgm:prSet/>
      <dgm:spPr/>
      <dgm:t>
        <a:bodyPr/>
        <a:lstStyle/>
        <a:p>
          <a:endParaRPr lang="en-US"/>
        </a:p>
      </dgm:t>
    </dgm:pt>
    <dgm:pt modelId="{2317E225-808D-4F46-8E59-5DE8B0A9FD18}" type="sibTrans" cxnId="{F6AB9EBD-484B-4FCF-AB25-FC03ED41CA72}">
      <dgm:prSet/>
      <dgm:spPr/>
      <dgm:t>
        <a:bodyPr/>
        <a:lstStyle/>
        <a:p>
          <a:endParaRPr lang="en-US"/>
        </a:p>
      </dgm:t>
    </dgm:pt>
    <dgm:pt modelId="{F0F9B711-4D2F-4147-B00C-F75B3607C5D5}">
      <dgm:prSet custT="1"/>
      <dgm:spPr/>
      <dgm:t>
        <a:bodyPr/>
        <a:lstStyle/>
        <a:p>
          <a:r>
            <a:rPr lang="km-KH" sz="1600" dirty="0">
              <a:latin typeface="Limon S1" pitchFamily="2" charset="0"/>
            </a:rPr>
            <a:t>ពីឆ្នាំ២០០២-បច្ចុប្បន្ន សកល និងអសកល</a:t>
          </a:r>
          <a:endParaRPr lang="en-US" sz="1600" dirty="0">
            <a:latin typeface="Limon S1" pitchFamily="2" charset="0"/>
          </a:endParaRPr>
        </a:p>
      </dgm:t>
    </dgm:pt>
    <dgm:pt modelId="{304DE433-88C1-4DBD-A40B-917E8FB9EAE2}" type="parTrans" cxnId="{9CC42F6F-07B0-4484-BE05-84FF6F81D128}">
      <dgm:prSet/>
      <dgm:spPr/>
      <dgm:t>
        <a:bodyPr/>
        <a:lstStyle/>
        <a:p>
          <a:endParaRPr lang="en-US"/>
        </a:p>
      </dgm:t>
    </dgm:pt>
    <dgm:pt modelId="{0B890B54-B713-4ADF-AF5C-6649A7591C10}" type="sibTrans" cxnId="{9CC42F6F-07B0-4484-BE05-84FF6F81D128}">
      <dgm:prSet/>
      <dgm:spPr/>
      <dgm:t>
        <a:bodyPr/>
        <a:lstStyle/>
        <a:p>
          <a:endParaRPr lang="en-US"/>
        </a:p>
      </dgm:t>
    </dgm:pt>
    <dgm:pt modelId="{5494B2C5-4314-4220-A2D1-2642400CF06E}" type="pres">
      <dgm:prSet presAssocID="{B2A5524D-E7E3-4885-835E-48A8284BE71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9748529-141C-4F62-9360-74F11B61BFCE}" type="pres">
      <dgm:prSet presAssocID="{59EEEC65-3C74-428A-B378-BBD02D4DCAE6}" presName="horFlow" presStyleCnt="0"/>
      <dgm:spPr/>
    </dgm:pt>
    <dgm:pt modelId="{4A5A3BD2-EF75-44D3-B33D-AD6E2E704203}" type="pres">
      <dgm:prSet presAssocID="{59EEEC65-3C74-428A-B378-BBD02D4DCAE6}" presName="bigChev" presStyleLbl="node1" presStyleIdx="0" presStyleCnt="7" custScaleX="290725" custScaleY="134999"/>
      <dgm:spPr/>
    </dgm:pt>
    <dgm:pt modelId="{4D82CA42-7346-4897-BF0F-23B41E5F92B2}" type="pres">
      <dgm:prSet presAssocID="{9DF3AD51-94BD-4CD8-A4E8-471C3D0905C2}" presName="parTrans" presStyleCnt="0"/>
      <dgm:spPr/>
    </dgm:pt>
    <dgm:pt modelId="{FA026ADC-2C6D-4410-8C53-628A7476C607}" type="pres">
      <dgm:prSet presAssocID="{F03B74FD-8D14-4E7C-8310-D44923975ED0}" presName="node" presStyleLbl="alignAccFollowNode1" presStyleIdx="0" presStyleCnt="7" custScaleX="569933" custScaleY="139895">
        <dgm:presLayoutVars>
          <dgm:bulletEnabled val="1"/>
        </dgm:presLayoutVars>
      </dgm:prSet>
      <dgm:spPr/>
    </dgm:pt>
    <dgm:pt modelId="{81D0FDBB-EE91-4CAE-87F3-2AD09FE533B8}" type="pres">
      <dgm:prSet presAssocID="{59EEEC65-3C74-428A-B378-BBD02D4DCAE6}" presName="vSp" presStyleCnt="0"/>
      <dgm:spPr/>
    </dgm:pt>
    <dgm:pt modelId="{E69EDAC5-EF44-45ED-A749-9BDCFB9C492A}" type="pres">
      <dgm:prSet presAssocID="{055A091C-7D27-41A2-A3EC-37419BACC26F}" presName="horFlow" presStyleCnt="0"/>
      <dgm:spPr/>
    </dgm:pt>
    <dgm:pt modelId="{087C6C4A-8A9B-4F85-9C33-A28C8AE05590}" type="pres">
      <dgm:prSet presAssocID="{055A091C-7D27-41A2-A3EC-37419BACC26F}" presName="bigChev" presStyleLbl="node1" presStyleIdx="1" presStyleCnt="7" custScaleX="288417" custScaleY="161233"/>
      <dgm:spPr/>
    </dgm:pt>
    <dgm:pt modelId="{EF66B9C8-DFCA-4F7E-A46A-28FCE3D08975}" type="pres">
      <dgm:prSet presAssocID="{3CAC95D3-8A2D-4CE8-8932-6DE657171BBF}" presName="parTrans" presStyleCnt="0"/>
      <dgm:spPr/>
    </dgm:pt>
    <dgm:pt modelId="{FBAC0CC0-87EE-4691-A4DF-46EFE060579F}" type="pres">
      <dgm:prSet presAssocID="{A0A58704-39C6-438D-B489-74ABF0375000}" presName="node" presStyleLbl="alignAccFollowNode1" presStyleIdx="1" presStyleCnt="7" custScaleX="567886" custScaleY="154217" custLinFactNeighborY="-12623">
        <dgm:presLayoutVars>
          <dgm:bulletEnabled val="1"/>
        </dgm:presLayoutVars>
      </dgm:prSet>
      <dgm:spPr/>
    </dgm:pt>
    <dgm:pt modelId="{B33537A7-AF13-4F94-8715-590E10BB1DE9}" type="pres">
      <dgm:prSet presAssocID="{055A091C-7D27-41A2-A3EC-37419BACC26F}" presName="vSp" presStyleCnt="0"/>
      <dgm:spPr/>
    </dgm:pt>
    <dgm:pt modelId="{B343625F-A0F9-4026-88E3-085F51A39029}" type="pres">
      <dgm:prSet presAssocID="{9BDBAAD1-B29E-4DCA-8661-C803EBCE5387}" presName="horFlow" presStyleCnt="0"/>
      <dgm:spPr/>
    </dgm:pt>
    <dgm:pt modelId="{D2BF1307-2297-4F79-A259-A039B04EEB16}" type="pres">
      <dgm:prSet presAssocID="{9BDBAAD1-B29E-4DCA-8661-C803EBCE5387}" presName="bigChev" presStyleLbl="node1" presStyleIdx="2" presStyleCnt="7" custScaleX="292413" custScaleY="167374"/>
      <dgm:spPr/>
    </dgm:pt>
    <dgm:pt modelId="{FA4F23DD-71B5-490D-B51B-85848852858C}" type="pres">
      <dgm:prSet presAssocID="{E6A5CF75-BBC9-4973-8B9F-9B1E02791A61}" presName="parTrans" presStyleCnt="0"/>
      <dgm:spPr/>
    </dgm:pt>
    <dgm:pt modelId="{34B39038-2432-4300-9C8B-7D897C7428A2}" type="pres">
      <dgm:prSet presAssocID="{51245F88-264F-4179-BEC5-0FD2843B2E1C}" presName="node" presStyleLbl="alignAccFollowNode1" presStyleIdx="2" presStyleCnt="7" custScaleX="557157" custScaleY="188392" custLinFactNeighborY="-23445">
        <dgm:presLayoutVars>
          <dgm:bulletEnabled val="1"/>
        </dgm:presLayoutVars>
      </dgm:prSet>
      <dgm:spPr/>
    </dgm:pt>
    <dgm:pt modelId="{32033449-B771-4A23-8961-929E1A02B0E4}" type="pres">
      <dgm:prSet presAssocID="{9BDBAAD1-B29E-4DCA-8661-C803EBCE5387}" presName="vSp" presStyleCnt="0"/>
      <dgm:spPr/>
    </dgm:pt>
    <dgm:pt modelId="{67ED508B-FB07-4EF3-B413-3F838B6AD474}" type="pres">
      <dgm:prSet presAssocID="{CCBCB2E2-6F19-43BB-9E8D-FC0A1485A460}" presName="horFlow" presStyleCnt="0"/>
      <dgm:spPr/>
    </dgm:pt>
    <dgm:pt modelId="{48A28FA8-21AC-4EF5-AC56-C42A8FCE577E}" type="pres">
      <dgm:prSet presAssocID="{CCBCB2E2-6F19-43BB-9E8D-FC0A1485A460}" presName="bigChev" presStyleLbl="node1" presStyleIdx="3" presStyleCnt="7" custScaleX="285319" custScaleY="141629"/>
      <dgm:spPr/>
    </dgm:pt>
    <dgm:pt modelId="{810D99A5-9E54-4C11-AB02-35F0930C992F}" type="pres">
      <dgm:prSet presAssocID="{F1D89D72-D486-47F8-AA9E-C40BF8C9B1F3}" presName="parTrans" presStyleCnt="0"/>
      <dgm:spPr/>
    </dgm:pt>
    <dgm:pt modelId="{56B7D250-A135-4270-A37F-835343EB1E8A}" type="pres">
      <dgm:prSet presAssocID="{B61DFB3B-AF43-4FC9-88A0-23311B7A383D}" presName="node" presStyleLbl="alignAccFollowNode1" presStyleIdx="3" presStyleCnt="7" custScaleX="569914" custScaleY="162525" custLinFactNeighborY="-10942">
        <dgm:presLayoutVars>
          <dgm:bulletEnabled val="1"/>
        </dgm:presLayoutVars>
      </dgm:prSet>
      <dgm:spPr/>
    </dgm:pt>
    <dgm:pt modelId="{741BEE30-ED9A-4F42-B13F-2C893C2BC1AE}" type="pres">
      <dgm:prSet presAssocID="{CCBCB2E2-6F19-43BB-9E8D-FC0A1485A460}" presName="vSp" presStyleCnt="0"/>
      <dgm:spPr/>
    </dgm:pt>
    <dgm:pt modelId="{7421FBC1-B209-45A4-9BD2-1B9483110A73}" type="pres">
      <dgm:prSet presAssocID="{0869480E-73F1-45BF-AB8D-954F9E1191A2}" presName="horFlow" presStyleCnt="0"/>
      <dgm:spPr/>
    </dgm:pt>
    <dgm:pt modelId="{6F110133-8A62-4385-B57C-253E6DA92D02}" type="pres">
      <dgm:prSet presAssocID="{0869480E-73F1-45BF-AB8D-954F9E1191A2}" presName="bigChev" presStyleLbl="node1" presStyleIdx="4" presStyleCnt="7" custScaleX="281948" custScaleY="133967"/>
      <dgm:spPr/>
    </dgm:pt>
    <dgm:pt modelId="{F06EC612-3B19-4D02-A759-7E851E88BFA3}" type="pres">
      <dgm:prSet presAssocID="{98C41880-D5C5-45F1-ACFD-31281704EF45}" presName="parTrans" presStyleCnt="0"/>
      <dgm:spPr/>
    </dgm:pt>
    <dgm:pt modelId="{CE94074E-7CB5-4EE4-9FBF-317448D67A9F}" type="pres">
      <dgm:prSet presAssocID="{9E76F3F6-0890-450D-AA80-4DD88D307051}" presName="node" presStyleLbl="alignAccFollowNode1" presStyleIdx="4" presStyleCnt="7" custScaleX="577187" custScaleY="178686">
        <dgm:presLayoutVars>
          <dgm:bulletEnabled val="1"/>
        </dgm:presLayoutVars>
      </dgm:prSet>
      <dgm:spPr/>
    </dgm:pt>
    <dgm:pt modelId="{A85E8D20-B546-426E-AAFE-41E8BF8431B3}" type="pres">
      <dgm:prSet presAssocID="{0869480E-73F1-45BF-AB8D-954F9E1191A2}" presName="vSp" presStyleCnt="0"/>
      <dgm:spPr/>
    </dgm:pt>
    <dgm:pt modelId="{F36A409A-C5F3-4BCF-8F2E-9393C9C9739C}" type="pres">
      <dgm:prSet presAssocID="{8E20C527-A788-4130-822C-A6293D004AF1}" presName="horFlow" presStyleCnt="0"/>
      <dgm:spPr/>
    </dgm:pt>
    <dgm:pt modelId="{F84065CE-1AB2-4A82-B745-25A3136ED2E8}" type="pres">
      <dgm:prSet presAssocID="{8E20C527-A788-4130-822C-A6293D004AF1}" presName="bigChev" presStyleLbl="node1" presStyleIdx="5" presStyleCnt="7" custScaleX="285243" custScaleY="146431" custLinFactNeighborX="42544" custLinFactNeighborY="-1506"/>
      <dgm:spPr/>
    </dgm:pt>
    <dgm:pt modelId="{F2460BA6-7418-40EA-AB65-999A15FEBAC5}" type="pres">
      <dgm:prSet presAssocID="{0EA4858F-BD50-4F6C-933A-23F7FC1F4AD5}" presName="parTrans" presStyleCnt="0"/>
      <dgm:spPr/>
    </dgm:pt>
    <dgm:pt modelId="{8B946012-B1B6-4401-BF38-0DD91FBBCE24}" type="pres">
      <dgm:prSet presAssocID="{340557C0-6F17-4294-A57B-28D4E90D7FB6}" presName="node" presStyleLbl="alignAccFollowNode1" presStyleIdx="5" presStyleCnt="7" custScaleX="570148" custScaleY="178685" custLinFactNeighborY="12881">
        <dgm:presLayoutVars>
          <dgm:bulletEnabled val="1"/>
        </dgm:presLayoutVars>
      </dgm:prSet>
      <dgm:spPr/>
    </dgm:pt>
    <dgm:pt modelId="{4ED25CDA-7A94-46D2-B93C-E2D7B2784C09}" type="pres">
      <dgm:prSet presAssocID="{8E20C527-A788-4130-822C-A6293D004AF1}" presName="vSp" presStyleCnt="0"/>
      <dgm:spPr/>
    </dgm:pt>
    <dgm:pt modelId="{65129154-BC7B-43AC-AE17-2F695604B859}" type="pres">
      <dgm:prSet presAssocID="{5D65B0C8-E13B-4B21-BF9A-43E7EE3695C1}" presName="horFlow" presStyleCnt="0"/>
      <dgm:spPr/>
    </dgm:pt>
    <dgm:pt modelId="{20ED7A7A-79D9-46E9-94D1-76819BF64DD6}" type="pres">
      <dgm:prSet presAssocID="{5D65B0C8-E13B-4B21-BF9A-43E7EE3695C1}" presName="bigChev" presStyleLbl="node1" presStyleIdx="6" presStyleCnt="7" custScaleX="284582" custScaleY="157575"/>
      <dgm:spPr/>
    </dgm:pt>
    <dgm:pt modelId="{1EECC2E7-B35F-4A13-857A-77BDC2E2A935}" type="pres">
      <dgm:prSet presAssocID="{304DE433-88C1-4DBD-A40B-917E8FB9EAE2}" presName="parTrans" presStyleCnt="0"/>
      <dgm:spPr/>
    </dgm:pt>
    <dgm:pt modelId="{0D6CE688-18DF-4537-BB95-08475227BE09}" type="pres">
      <dgm:prSet presAssocID="{F0F9B711-4D2F-4147-B00C-F75B3607C5D5}" presName="node" presStyleLbl="alignAccFollowNode1" presStyleIdx="6" presStyleCnt="7" custScaleX="577767" custScaleY="150724">
        <dgm:presLayoutVars>
          <dgm:bulletEnabled val="1"/>
        </dgm:presLayoutVars>
      </dgm:prSet>
      <dgm:spPr/>
    </dgm:pt>
  </dgm:ptLst>
  <dgm:cxnLst>
    <dgm:cxn modelId="{0AAD6E08-3778-46F4-B6D3-ADC31C4C1335}" type="presOf" srcId="{A0A58704-39C6-438D-B489-74ABF0375000}" destId="{FBAC0CC0-87EE-4691-A4DF-46EFE060579F}" srcOrd="0" destOrd="0" presId="urn:microsoft.com/office/officeart/2005/8/layout/lProcess3"/>
    <dgm:cxn modelId="{57F22216-5105-414A-A8DD-EDCF8B5D656B}" type="presOf" srcId="{9E76F3F6-0890-450D-AA80-4DD88D307051}" destId="{CE94074E-7CB5-4EE4-9FBF-317448D67A9F}" srcOrd="0" destOrd="0" presId="urn:microsoft.com/office/officeart/2005/8/layout/lProcess3"/>
    <dgm:cxn modelId="{87F97B26-6938-497B-8059-8C84222B6DCF}" type="presOf" srcId="{340557C0-6F17-4294-A57B-28D4E90D7FB6}" destId="{8B946012-B1B6-4401-BF38-0DD91FBBCE24}" srcOrd="0" destOrd="0" presId="urn:microsoft.com/office/officeart/2005/8/layout/lProcess3"/>
    <dgm:cxn modelId="{4942BA28-7D65-4B2E-A49A-49BAF8037BD2}" type="presOf" srcId="{F03B74FD-8D14-4E7C-8310-D44923975ED0}" destId="{FA026ADC-2C6D-4410-8C53-628A7476C607}" srcOrd="0" destOrd="0" presId="urn:microsoft.com/office/officeart/2005/8/layout/lProcess3"/>
    <dgm:cxn modelId="{752F2E2F-A24F-47AE-9332-7C16C368BE62}" type="presOf" srcId="{51245F88-264F-4179-BEC5-0FD2843B2E1C}" destId="{34B39038-2432-4300-9C8B-7D897C7428A2}" srcOrd="0" destOrd="0" presId="urn:microsoft.com/office/officeart/2005/8/layout/lProcess3"/>
    <dgm:cxn modelId="{55CCB938-1A3E-4653-B3AD-093A03DB2905}" srcId="{9BDBAAD1-B29E-4DCA-8661-C803EBCE5387}" destId="{51245F88-264F-4179-BEC5-0FD2843B2E1C}" srcOrd="0" destOrd="0" parTransId="{E6A5CF75-BBC9-4973-8B9F-9B1E02791A61}" sibTransId="{7E081114-BAB3-400F-B6B1-7434D97E51DF}"/>
    <dgm:cxn modelId="{9B55CE3C-4CA4-410C-AD94-4DEBF39B37A6}" type="presOf" srcId="{0869480E-73F1-45BF-AB8D-954F9E1191A2}" destId="{6F110133-8A62-4385-B57C-253E6DA92D02}" srcOrd="0" destOrd="0" presId="urn:microsoft.com/office/officeart/2005/8/layout/lProcess3"/>
    <dgm:cxn modelId="{AB1C3F5B-46C2-4372-B772-05BBB3DC5054}" type="presOf" srcId="{9BDBAAD1-B29E-4DCA-8661-C803EBCE5387}" destId="{D2BF1307-2297-4F79-A259-A039B04EEB16}" srcOrd="0" destOrd="0" presId="urn:microsoft.com/office/officeart/2005/8/layout/lProcess3"/>
    <dgm:cxn modelId="{14B1FC6A-4ACB-4F66-ACFF-482A9B72ECCD}" type="presOf" srcId="{055A091C-7D27-41A2-A3EC-37419BACC26F}" destId="{087C6C4A-8A9B-4F85-9C33-A28C8AE05590}" srcOrd="0" destOrd="0" presId="urn:microsoft.com/office/officeart/2005/8/layout/lProcess3"/>
    <dgm:cxn modelId="{735CF44E-F984-4094-9259-E0301DCCC12D}" srcId="{B2A5524D-E7E3-4885-835E-48A8284BE71C}" destId="{59EEEC65-3C74-428A-B378-BBD02D4DCAE6}" srcOrd="0" destOrd="0" parTransId="{9210566B-BB2D-4468-A12E-37A722D584BF}" sibTransId="{794A6C00-5C6D-41AD-9072-E4B7FF8E8746}"/>
    <dgm:cxn modelId="{9CC42F6F-07B0-4484-BE05-84FF6F81D128}" srcId="{5D65B0C8-E13B-4B21-BF9A-43E7EE3695C1}" destId="{F0F9B711-4D2F-4147-B00C-F75B3607C5D5}" srcOrd="0" destOrd="0" parTransId="{304DE433-88C1-4DBD-A40B-917E8FB9EAE2}" sibTransId="{0B890B54-B713-4ADF-AF5C-6649A7591C10}"/>
    <dgm:cxn modelId="{28B5B373-EA5B-4DAB-A8A3-986D75604668}" type="presOf" srcId="{5D65B0C8-E13B-4B21-BF9A-43E7EE3695C1}" destId="{20ED7A7A-79D9-46E9-94D1-76819BF64DD6}" srcOrd="0" destOrd="0" presId="urn:microsoft.com/office/officeart/2005/8/layout/lProcess3"/>
    <dgm:cxn modelId="{3B31E873-8468-4255-A9F8-BDCEEFC23037}" srcId="{055A091C-7D27-41A2-A3EC-37419BACC26F}" destId="{A0A58704-39C6-438D-B489-74ABF0375000}" srcOrd="0" destOrd="0" parTransId="{3CAC95D3-8A2D-4CE8-8932-6DE657171BBF}" sibTransId="{2501F14E-0B3D-4092-AB7C-0522978938C6}"/>
    <dgm:cxn modelId="{75678376-55DF-4842-80F1-17FF181D5456}" type="presOf" srcId="{59EEEC65-3C74-428A-B378-BBD02D4DCAE6}" destId="{4A5A3BD2-EF75-44D3-B33D-AD6E2E704203}" srcOrd="0" destOrd="0" presId="urn:microsoft.com/office/officeart/2005/8/layout/lProcess3"/>
    <dgm:cxn modelId="{7391F485-9A65-4B6E-8778-F2E83C8D513F}" srcId="{B2A5524D-E7E3-4885-835E-48A8284BE71C}" destId="{CCBCB2E2-6F19-43BB-9E8D-FC0A1485A460}" srcOrd="3" destOrd="0" parTransId="{46A4A2D1-9066-49CA-8D1C-A63BE26E5312}" sibTransId="{9FBD13A7-0FFD-4C6A-977D-59BEDE8B59C0}"/>
    <dgm:cxn modelId="{249CA98D-C24D-4F55-96E2-18B1C5266036}" srcId="{59EEEC65-3C74-428A-B378-BBD02D4DCAE6}" destId="{F03B74FD-8D14-4E7C-8310-D44923975ED0}" srcOrd="0" destOrd="0" parTransId="{9DF3AD51-94BD-4CD8-A4E8-471C3D0905C2}" sibTransId="{B7C87309-AA46-4333-AF99-98956DEA3906}"/>
    <dgm:cxn modelId="{5E6A8494-EF19-450F-9F7F-A648EAF652DE}" srcId="{B2A5524D-E7E3-4885-835E-48A8284BE71C}" destId="{8E20C527-A788-4130-822C-A6293D004AF1}" srcOrd="5" destOrd="0" parTransId="{DA213BD0-11D0-4773-8BCA-5E29185FDA8C}" sibTransId="{FAC85BBE-C0FC-4A30-BDA5-B116A741924F}"/>
    <dgm:cxn modelId="{6F678E9C-7E61-4B90-AD5B-E5F73407B428}" type="presOf" srcId="{B2A5524D-E7E3-4885-835E-48A8284BE71C}" destId="{5494B2C5-4314-4220-A2D1-2642400CF06E}" srcOrd="0" destOrd="0" presId="urn:microsoft.com/office/officeart/2005/8/layout/lProcess3"/>
    <dgm:cxn modelId="{27F78BA5-1383-4129-8C71-73B1F75ACB0A}" type="presOf" srcId="{8E20C527-A788-4130-822C-A6293D004AF1}" destId="{F84065CE-1AB2-4A82-B745-25A3136ED2E8}" srcOrd="0" destOrd="0" presId="urn:microsoft.com/office/officeart/2005/8/layout/lProcess3"/>
    <dgm:cxn modelId="{79FF61A7-C5A9-48F4-B1A1-5DFB8274C6F4}" srcId="{B2A5524D-E7E3-4885-835E-48A8284BE71C}" destId="{9BDBAAD1-B29E-4DCA-8661-C803EBCE5387}" srcOrd="2" destOrd="0" parTransId="{018B2AED-9CCD-43B5-976F-468D9B8A90CB}" sibTransId="{01D5E34F-0704-46EB-AC56-720DD54582D6}"/>
    <dgm:cxn modelId="{258FBAAB-3FF9-41C3-81FE-58AD1CD587BC}" type="presOf" srcId="{F0F9B711-4D2F-4147-B00C-F75B3607C5D5}" destId="{0D6CE688-18DF-4537-BB95-08475227BE09}" srcOrd="0" destOrd="0" presId="urn:microsoft.com/office/officeart/2005/8/layout/lProcess3"/>
    <dgm:cxn modelId="{37FAB4B0-146B-481B-8618-567508D59DD5}" type="presOf" srcId="{CCBCB2E2-6F19-43BB-9E8D-FC0A1485A460}" destId="{48A28FA8-21AC-4EF5-AC56-C42A8FCE577E}" srcOrd="0" destOrd="0" presId="urn:microsoft.com/office/officeart/2005/8/layout/lProcess3"/>
    <dgm:cxn modelId="{A5D2D4B4-AC00-445C-AF04-7D02A4B78D7C}" srcId="{B2A5524D-E7E3-4885-835E-48A8284BE71C}" destId="{0869480E-73F1-45BF-AB8D-954F9E1191A2}" srcOrd="4" destOrd="0" parTransId="{79AB3E1D-53C4-4F42-95F0-376B50616E1B}" sibTransId="{0B2C8C31-A7D6-45DB-A7AC-880616B37E13}"/>
    <dgm:cxn modelId="{6BC636BC-6210-495A-B961-EAF5A3EC7F26}" srcId="{8E20C527-A788-4130-822C-A6293D004AF1}" destId="{340557C0-6F17-4294-A57B-28D4E90D7FB6}" srcOrd="0" destOrd="0" parTransId="{0EA4858F-BD50-4F6C-933A-23F7FC1F4AD5}" sibTransId="{8A4C4DEB-A357-4BC6-9566-2A66CAA97141}"/>
    <dgm:cxn modelId="{F6AB9EBD-484B-4FCF-AB25-FC03ED41CA72}" srcId="{B2A5524D-E7E3-4885-835E-48A8284BE71C}" destId="{5D65B0C8-E13B-4B21-BF9A-43E7EE3695C1}" srcOrd="6" destOrd="0" parTransId="{8DE07345-EC44-4E18-AA5B-4E448B5BF7C1}" sibTransId="{2317E225-808D-4F46-8E59-5DE8B0A9FD18}"/>
    <dgm:cxn modelId="{FB4F5FD1-6F5C-431F-AF0C-E8356ACC4752}" srcId="{CCBCB2E2-6F19-43BB-9E8D-FC0A1485A460}" destId="{B61DFB3B-AF43-4FC9-88A0-23311B7A383D}" srcOrd="0" destOrd="0" parTransId="{F1D89D72-D486-47F8-AA9E-C40BF8C9B1F3}" sibTransId="{BAAA887F-2087-4DAD-9A1E-571042247351}"/>
    <dgm:cxn modelId="{168760D9-7DAC-4A5A-817C-B719DA183271}" type="presOf" srcId="{B61DFB3B-AF43-4FC9-88A0-23311B7A383D}" destId="{56B7D250-A135-4270-A37F-835343EB1E8A}" srcOrd="0" destOrd="0" presId="urn:microsoft.com/office/officeart/2005/8/layout/lProcess3"/>
    <dgm:cxn modelId="{04917DDC-CC3E-4169-8109-96BC55B32128}" srcId="{0869480E-73F1-45BF-AB8D-954F9E1191A2}" destId="{9E76F3F6-0890-450D-AA80-4DD88D307051}" srcOrd="0" destOrd="0" parTransId="{98C41880-D5C5-45F1-ACFD-31281704EF45}" sibTransId="{F1B2C74D-D38A-497D-907B-37EF70D93A8D}"/>
    <dgm:cxn modelId="{E2D740E5-D263-4B32-ABA7-2081B9E6530B}" srcId="{B2A5524D-E7E3-4885-835E-48A8284BE71C}" destId="{055A091C-7D27-41A2-A3EC-37419BACC26F}" srcOrd="1" destOrd="0" parTransId="{1DEFD7DA-220F-4C85-A600-3653EDA63672}" sibTransId="{E8655CB5-DDEB-4BF3-8123-6EC9760F1C4D}"/>
    <dgm:cxn modelId="{C8AA00C2-DF5C-41FB-958F-455DCE4B5DA2}" type="presParOf" srcId="{5494B2C5-4314-4220-A2D1-2642400CF06E}" destId="{B9748529-141C-4F62-9360-74F11B61BFCE}" srcOrd="0" destOrd="0" presId="urn:microsoft.com/office/officeart/2005/8/layout/lProcess3"/>
    <dgm:cxn modelId="{C48C8843-E311-4242-9B8C-0A41D6971CBA}" type="presParOf" srcId="{B9748529-141C-4F62-9360-74F11B61BFCE}" destId="{4A5A3BD2-EF75-44D3-B33D-AD6E2E704203}" srcOrd="0" destOrd="0" presId="urn:microsoft.com/office/officeart/2005/8/layout/lProcess3"/>
    <dgm:cxn modelId="{3819C274-BDF5-4ECB-8894-25D70DF3F611}" type="presParOf" srcId="{B9748529-141C-4F62-9360-74F11B61BFCE}" destId="{4D82CA42-7346-4897-BF0F-23B41E5F92B2}" srcOrd="1" destOrd="0" presId="urn:microsoft.com/office/officeart/2005/8/layout/lProcess3"/>
    <dgm:cxn modelId="{7A97A904-BE6E-4EEF-A309-A98F4CAEB45D}" type="presParOf" srcId="{B9748529-141C-4F62-9360-74F11B61BFCE}" destId="{FA026ADC-2C6D-4410-8C53-628A7476C607}" srcOrd="2" destOrd="0" presId="urn:microsoft.com/office/officeart/2005/8/layout/lProcess3"/>
    <dgm:cxn modelId="{A1383983-1149-4407-B8D0-9236BBDED407}" type="presParOf" srcId="{5494B2C5-4314-4220-A2D1-2642400CF06E}" destId="{81D0FDBB-EE91-4CAE-87F3-2AD09FE533B8}" srcOrd="1" destOrd="0" presId="urn:microsoft.com/office/officeart/2005/8/layout/lProcess3"/>
    <dgm:cxn modelId="{5147C588-ACC3-46B4-A12B-74BB80AED9FC}" type="presParOf" srcId="{5494B2C5-4314-4220-A2D1-2642400CF06E}" destId="{E69EDAC5-EF44-45ED-A749-9BDCFB9C492A}" srcOrd="2" destOrd="0" presId="urn:microsoft.com/office/officeart/2005/8/layout/lProcess3"/>
    <dgm:cxn modelId="{6CE351A6-BAD9-46E2-9A48-8017B48EDD47}" type="presParOf" srcId="{E69EDAC5-EF44-45ED-A749-9BDCFB9C492A}" destId="{087C6C4A-8A9B-4F85-9C33-A28C8AE05590}" srcOrd="0" destOrd="0" presId="urn:microsoft.com/office/officeart/2005/8/layout/lProcess3"/>
    <dgm:cxn modelId="{A91FFB84-5C29-4574-BA94-8F24E7A0095D}" type="presParOf" srcId="{E69EDAC5-EF44-45ED-A749-9BDCFB9C492A}" destId="{EF66B9C8-DFCA-4F7E-A46A-28FCE3D08975}" srcOrd="1" destOrd="0" presId="urn:microsoft.com/office/officeart/2005/8/layout/lProcess3"/>
    <dgm:cxn modelId="{ACA7FA9F-1FB6-47D0-82C3-4A3C7EE35938}" type="presParOf" srcId="{E69EDAC5-EF44-45ED-A749-9BDCFB9C492A}" destId="{FBAC0CC0-87EE-4691-A4DF-46EFE060579F}" srcOrd="2" destOrd="0" presId="urn:microsoft.com/office/officeart/2005/8/layout/lProcess3"/>
    <dgm:cxn modelId="{277D9898-514F-4CBF-B258-F65395F5D4AE}" type="presParOf" srcId="{5494B2C5-4314-4220-A2D1-2642400CF06E}" destId="{B33537A7-AF13-4F94-8715-590E10BB1DE9}" srcOrd="3" destOrd="0" presId="urn:microsoft.com/office/officeart/2005/8/layout/lProcess3"/>
    <dgm:cxn modelId="{CB09A8BA-F7B2-4F66-A68A-05D0B779AFDC}" type="presParOf" srcId="{5494B2C5-4314-4220-A2D1-2642400CF06E}" destId="{B343625F-A0F9-4026-88E3-085F51A39029}" srcOrd="4" destOrd="0" presId="urn:microsoft.com/office/officeart/2005/8/layout/lProcess3"/>
    <dgm:cxn modelId="{DCEE30FF-8037-42EA-98BC-40276E2DE76A}" type="presParOf" srcId="{B343625F-A0F9-4026-88E3-085F51A39029}" destId="{D2BF1307-2297-4F79-A259-A039B04EEB16}" srcOrd="0" destOrd="0" presId="urn:microsoft.com/office/officeart/2005/8/layout/lProcess3"/>
    <dgm:cxn modelId="{E4CB43E7-2E03-4093-8C7D-2ADDE46E504D}" type="presParOf" srcId="{B343625F-A0F9-4026-88E3-085F51A39029}" destId="{FA4F23DD-71B5-490D-B51B-85848852858C}" srcOrd="1" destOrd="0" presId="urn:microsoft.com/office/officeart/2005/8/layout/lProcess3"/>
    <dgm:cxn modelId="{61F3EB08-DA53-43BC-B775-4331DC3EEDAB}" type="presParOf" srcId="{B343625F-A0F9-4026-88E3-085F51A39029}" destId="{34B39038-2432-4300-9C8B-7D897C7428A2}" srcOrd="2" destOrd="0" presId="urn:microsoft.com/office/officeart/2005/8/layout/lProcess3"/>
    <dgm:cxn modelId="{88729CDE-07CD-4556-8ED5-32EE5F60F85A}" type="presParOf" srcId="{5494B2C5-4314-4220-A2D1-2642400CF06E}" destId="{32033449-B771-4A23-8961-929E1A02B0E4}" srcOrd="5" destOrd="0" presId="urn:microsoft.com/office/officeart/2005/8/layout/lProcess3"/>
    <dgm:cxn modelId="{987D27C2-44D6-48D4-8751-7B535B816DAF}" type="presParOf" srcId="{5494B2C5-4314-4220-A2D1-2642400CF06E}" destId="{67ED508B-FB07-4EF3-B413-3F838B6AD474}" srcOrd="6" destOrd="0" presId="urn:microsoft.com/office/officeart/2005/8/layout/lProcess3"/>
    <dgm:cxn modelId="{1AB4DD5C-3733-419E-8CB2-780E41DC558E}" type="presParOf" srcId="{67ED508B-FB07-4EF3-B413-3F838B6AD474}" destId="{48A28FA8-21AC-4EF5-AC56-C42A8FCE577E}" srcOrd="0" destOrd="0" presId="urn:microsoft.com/office/officeart/2005/8/layout/lProcess3"/>
    <dgm:cxn modelId="{C5C2D789-096D-43A2-9919-AF9913AEE84A}" type="presParOf" srcId="{67ED508B-FB07-4EF3-B413-3F838B6AD474}" destId="{810D99A5-9E54-4C11-AB02-35F0930C992F}" srcOrd="1" destOrd="0" presId="urn:microsoft.com/office/officeart/2005/8/layout/lProcess3"/>
    <dgm:cxn modelId="{E2B67A85-C7E6-4925-A97F-CCD47BC7D57E}" type="presParOf" srcId="{67ED508B-FB07-4EF3-B413-3F838B6AD474}" destId="{56B7D250-A135-4270-A37F-835343EB1E8A}" srcOrd="2" destOrd="0" presId="urn:microsoft.com/office/officeart/2005/8/layout/lProcess3"/>
    <dgm:cxn modelId="{51EE1A51-7428-4659-8A50-10872284DFF5}" type="presParOf" srcId="{5494B2C5-4314-4220-A2D1-2642400CF06E}" destId="{741BEE30-ED9A-4F42-B13F-2C893C2BC1AE}" srcOrd="7" destOrd="0" presId="urn:microsoft.com/office/officeart/2005/8/layout/lProcess3"/>
    <dgm:cxn modelId="{FF44D0AC-8886-461B-AC7C-08913747EC3F}" type="presParOf" srcId="{5494B2C5-4314-4220-A2D1-2642400CF06E}" destId="{7421FBC1-B209-45A4-9BD2-1B9483110A73}" srcOrd="8" destOrd="0" presId="urn:microsoft.com/office/officeart/2005/8/layout/lProcess3"/>
    <dgm:cxn modelId="{ACEE6C20-918B-4143-9221-F66E44BC806C}" type="presParOf" srcId="{7421FBC1-B209-45A4-9BD2-1B9483110A73}" destId="{6F110133-8A62-4385-B57C-253E6DA92D02}" srcOrd="0" destOrd="0" presId="urn:microsoft.com/office/officeart/2005/8/layout/lProcess3"/>
    <dgm:cxn modelId="{ED3D8B9E-9C11-49EB-8039-F808E1BF9568}" type="presParOf" srcId="{7421FBC1-B209-45A4-9BD2-1B9483110A73}" destId="{F06EC612-3B19-4D02-A759-7E851E88BFA3}" srcOrd="1" destOrd="0" presId="urn:microsoft.com/office/officeart/2005/8/layout/lProcess3"/>
    <dgm:cxn modelId="{547C1982-5D21-4813-91E1-CE2EF6B95C5E}" type="presParOf" srcId="{7421FBC1-B209-45A4-9BD2-1B9483110A73}" destId="{CE94074E-7CB5-4EE4-9FBF-317448D67A9F}" srcOrd="2" destOrd="0" presId="urn:microsoft.com/office/officeart/2005/8/layout/lProcess3"/>
    <dgm:cxn modelId="{3184E73F-20EA-4BA8-8129-4ACBC6F875D4}" type="presParOf" srcId="{5494B2C5-4314-4220-A2D1-2642400CF06E}" destId="{A85E8D20-B546-426E-AAFE-41E8BF8431B3}" srcOrd="9" destOrd="0" presId="urn:microsoft.com/office/officeart/2005/8/layout/lProcess3"/>
    <dgm:cxn modelId="{40EB443C-84E9-4D67-931D-F95908CFE35C}" type="presParOf" srcId="{5494B2C5-4314-4220-A2D1-2642400CF06E}" destId="{F36A409A-C5F3-4BCF-8F2E-9393C9C9739C}" srcOrd="10" destOrd="0" presId="urn:microsoft.com/office/officeart/2005/8/layout/lProcess3"/>
    <dgm:cxn modelId="{65D0CFCC-41A8-473A-AA46-93DDBDB115EE}" type="presParOf" srcId="{F36A409A-C5F3-4BCF-8F2E-9393C9C9739C}" destId="{F84065CE-1AB2-4A82-B745-25A3136ED2E8}" srcOrd="0" destOrd="0" presId="urn:microsoft.com/office/officeart/2005/8/layout/lProcess3"/>
    <dgm:cxn modelId="{5448B723-F7D5-4C92-9975-2DA417723AF1}" type="presParOf" srcId="{F36A409A-C5F3-4BCF-8F2E-9393C9C9739C}" destId="{F2460BA6-7418-40EA-AB65-999A15FEBAC5}" srcOrd="1" destOrd="0" presId="urn:microsoft.com/office/officeart/2005/8/layout/lProcess3"/>
    <dgm:cxn modelId="{06693675-AB10-425F-99BA-75C9E442DD21}" type="presParOf" srcId="{F36A409A-C5F3-4BCF-8F2E-9393C9C9739C}" destId="{8B946012-B1B6-4401-BF38-0DD91FBBCE24}" srcOrd="2" destOrd="0" presId="urn:microsoft.com/office/officeart/2005/8/layout/lProcess3"/>
    <dgm:cxn modelId="{28EAD9D0-52BB-4C87-BEFF-80CC24644960}" type="presParOf" srcId="{5494B2C5-4314-4220-A2D1-2642400CF06E}" destId="{4ED25CDA-7A94-46D2-B93C-E2D7B2784C09}" srcOrd="11" destOrd="0" presId="urn:microsoft.com/office/officeart/2005/8/layout/lProcess3"/>
    <dgm:cxn modelId="{E49E64A6-FC28-487E-BFD7-10059304678C}" type="presParOf" srcId="{5494B2C5-4314-4220-A2D1-2642400CF06E}" destId="{65129154-BC7B-43AC-AE17-2F695604B859}" srcOrd="12" destOrd="0" presId="urn:microsoft.com/office/officeart/2005/8/layout/lProcess3"/>
    <dgm:cxn modelId="{3A28D3E8-20F1-4FD9-A61E-8ACD08616AFF}" type="presParOf" srcId="{65129154-BC7B-43AC-AE17-2F695604B859}" destId="{20ED7A7A-79D9-46E9-94D1-76819BF64DD6}" srcOrd="0" destOrd="0" presId="urn:microsoft.com/office/officeart/2005/8/layout/lProcess3"/>
    <dgm:cxn modelId="{A9949492-66E6-4842-A1FA-26A2BCCBDDBC}" type="presParOf" srcId="{65129154-BC7B-43AC-AE17-2F695604B859}" destId="{1EECC2E7-B35F-4A13-857A-77BDC2E2A935}" srcOrd="1" destOrd="0" presId="urn:microsoft.com/office/officeart/2005/8/layout/lProcess3"/>
    <dgm:cxn modelId="{FDA219FD-9BDA-47EB-955A-22E6C840979D}" type="presParOf" srcId="{65129154-BC7B-43AC-AE17-2F695604B859}" destId="{0D6CE688-18DF-4537-BB95-08475227BE0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3797E-6B45-4D50-8469-3750FAD3EA84}">
      <dsp:nvSpPr>
        <dsp:cNvPr id="0" name=""/>
        <dsp:cNvSpPr/>
      </dsp:nvSpPr>
      <dsp:spPr>
        <a:xfrm>
          <a:off x="45390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ផអ៣ទី១ ៖ ២០១១-២០១៤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519260" y="0"/>
        <a:ext cx="2186118" cy="947740"/>
      </dsp:txXfrm>
    </dsp:sp>
    <dsp:sp modelId="{10B23CCD-788A-4175-B45D-5473A3C25876}">
      <dsp:nvSpPr>
        <dsp:cNvPr id="0" name=""/>
        <dsp:cNvSpPr/>
      </dsp:nvSpPr>
      <dsp:spPr>
        <a:xfrm>
          <a:off x="2869620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ផអ៣ទី២ ៖ ២០១៥-២០១៧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3343490" y="0"/>
        <a:ext cx="2186118" cy="947740"/>
      </dsp:txXfrm>
    </dsp:sp>
    <dsp:sp modelId="{CFEBBE96-CE8B-48E2-9C76-68F128E97863}">
      <dsp:nvSpPr>
        <dsp:cNvPr id="0" name=""/>
        <dsp:cNvSpPr/>
      </dsp:nvSpPr>
      <dsp:spPr>
        <a:xfrm>
          <a:off x="5643517" y="0"/>
          <a:ext cx="3133858" cy="947740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ផអ៣ទី៣៖ ២០១៨</a:t>
          </a:r>
          <a:r>
            <a:rPr lang="en-US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-</a:t>
          </a:r>
          <a:r>
            <a:rPr lang="km-KH" sz="2000" b="1" kern="1200" dirty="0">
              <a:solidFill>
                <a:schemeClr val="tx1"/>
              </a:solidFill>
              <a:latin typeface="Khmer OS Battambang" panose="02000500000000020004" pitchFamily="2" charset="0"/>
              <a:cs typeface="Khmer OS Battambang" panose="02000500000000020004" pitchFamily="2" charset="0"/>
            </a:rPr>
            <a:t>២០២០</a:t>
          </a:r>
          <a:endParaRPr lang="en-US" sz="2000" b="1" kern="1200" dirty="0">
            <a:solidFill>
              <a:schemeClr val="tx1"/>
            </a:solidFill>
            <a:latin typeface="Khmer OS Battambang" panose="02000500000000020004" pitchFamily="2" charset="0"/>
            <a:cs typeface="Khmer OS Battambang" panose="02000500000000020004" pitchFamily="2" charset="0"/>
          </a:endParaRPr>
        </a:p>
      </dsp:txBody>
      <dsp:txXfrm>
        <a:off x="6117387" y="0"/>
        <a:ext cx="2186118" cy="947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782223-92FE-4AE8-A867-F852FD11F0B2}">
      <dsp:nvSpPr>
        <dsp:cNvPr id="0" name=""/>
        <dsp:cNvSpPr/>
      </dsp:nvSpPr>
      <dsp:spPr>
        <a:xfrm>
          <a:off x="4730126" y="2098887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2000" kern="1200" dirty="0">
              <a:solidFill>
                <a:srgbClr val="C00000"/>
              </a:solidFill>
              <a:latin typeface="Khmer Mool1" pitchFamily="2" charset="0"/>
              <a:cs typeface="Khmer Mool1" pitchFamily="2" charset="0"/>
            </a:rPr>
            <a:t>រដ្នបាលស្រុក</a:t>
          </a:r>
          <a:endParaRPr lang="en-US" sz="2000" kern="1200" dirty="0">
            <a:solidFill>
              <a:srgbClr val="C00000"/>
            </a:solidFill>
            <a:latin typeface="Khmer Mool1" pitchFamily="2" charset="0"/>
            <a:cs typeface="Khmer Mool1" pitchFamily="2" charset="0"/>
          </a:endParaRPr>
        </a:p>
      </dsp:txBody>
      <dsp:txXfrm>
        <a:off x="5028367" y="2364027"/>
        <a:ext cx="1440036" cy="1280209"/>
      </dsp:txXfrm>
    </dsp:sp>
    <dsp:sp modelId="{8C9D206D-EAF5-4410-A97E-4F99E547C0A7}">
      <dsp:nvSpPr>
        <dsp:cNvPr id="0" name=""/>
        <dsp:cNvSpPr/>
      </dsp:nvSpPr>
      <dsp:spPr>
        <a:xfrm rot="16150273">
          <a:off x="5619307" y="1632418"/>
          <a:ext cx="225985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5653695" y="1770219"/>
        <a:ext cx="158190" cy="311721"/>
      </dsp:txXfrm>
    </dsp:sp>
    <dsp:sp modelId="{E60AB942-031D-4990-A8F7-7C7E8DCEC5E1}">
      <dsp:nvSpPr>
        <dsp:cNvPr id="0" name=""/>
        <dsp:cNvSpPr/>
      </dsp:nvSpPr>
      <dsp:spPr>
        <a:xfrm>
          <a:off x="4454627" y="-137820"/>
          <a:ext cx="2522803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000" kern="1200" dirty="0">
              <a:latin typeface="Khmer OS Siemreap" pitchFamily="2" charset="0"/>
              <a:cs typeface="Khmer OS Siemreap" pitchFamily="2" charset="0"/>
            </a:rPr>
          </a:b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ក្រសួង ស្ថាប័ន មន្ទីរ អង្គភាព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4824083" y="127320"/>
        <a:ext cx="1783891" cy="1280209"/>
      </dsp:txXfrm>
    </dsp:sp>
    <dsp:sp modelId="{32773B7B-EC28-4203-B857-10F6015EB7AD}">
      <dsp:nvSpPr>
        <dsp:cNvPr id="0" name=""/>
        <dsp:cNvSpPr/>
      </dsp:nvSpPr>
      <dsp:spPr>
        <a:xfrm rot="20633139">
          <a:off x="6892760" y="2346702"/>
          <a:ext cx="464125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6895495" y="2469932"/>
        <a:ext cx="324888" cy="311721"/>
      </dsp:txXfrm>
    </dsp:sp>
    <dsp:sp modelId="{F82A059A-5661-48EF-959C-D22C8E3C9A0F}">
      <dsp:nvSpPr>
        <dsp:cNvPr id="0" name=""/>
        <dsp:cNvSpPr/>
      </dsp:nvSpPr>
      <dsp:spPr>
        <a:xfrm>
          <a:off x="7508241" y="1296272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រដ្ឋបាលខេត្ត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7806482" y="1561412"/>
        <a:ext cx="1440036" cy="1280209"/>
      </dsp:txXfrm>
    </dsp:sp>
    <dsp:sp modelId="{06F80641-9CFF-44AC-88F5-1E13F8706E09}">
      <dsp:nvSpPr>
        <dsp:cNvPr id="0" name=""/>
        <dsp:cNvSpPr/>
      </dsp:nvSpPr>
      <dsp:spPr>
        <a:xfrm rot="2210685">
          <a:off x="6623046" y="3554697"/>
          <a:ext cx="413543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>
        <a:off x="6635436" y="3621407"/>
        <a:ext cx="289480" cy="311721"/>
      </dsp:txXfrm>
    </dsp:sp>
    <dsp:sp modelId="{F3C5B8F7-71D1-4057-BB68-10FD3DE4A016}">
      <dsp:nvSpPr>
        <dsp:cNvPr id="0" name=""/>
        <dsp:cNvSpPr/>
      </dsp:nvSpPr>
      <dsp:spPr>
        <a:xfrm>
          <a:off x="6911723" y="3733589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រដ្ឋបាលរដ្ឋបាលឃុំ សង្កាត់ក្នុងស្រុកខេត្ត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7209964" y="3998729"/>
        <a:ext cx="1440036" cy="1280209"/>
      </dsp:txXfrm>
    </dsp:sp>
    <dsp:sp modelId="{3E51EB14-0AA2-4B9C-AD19-ACEF1AAC8DC8}">
      <dsp:nvSpPr>
        <dsp:cNvPr id="0" name=""/>
        <dsp:cNvSpPr/>
      </dsp:nvSpPr>
      <dsp:spPr>
        <a:xfrm rot="8640281">
          <a:off x="4412755" y="3554378"/>
          <a:ext cx="441097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4532451" y="3619399"/>
        <a:ext cx="308768" cy="311721"/>
      </dsp:txXfrm>
    </dsp:sp>
    <dsp:sp modelId="{6F4AB375-AAC6-4D3A-B855-CE4CEDE59300}">
      <dsp:nvSpPr>
        <dsp:cNvPr id="0" name=""/>
        <dsp:cNvSpPr/>
      </dsp:nvSpPr>
      <dsp:spPr>
        <a:xfrm>
          <a:off x="2479764" y="3733589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2000" kern="1200">
              <a:latin typeface="Khmer OS Siemreap" pitchFamily="2" charset="0"/>
              <a:cs typeface="Khmer OS Siemreap" pitchFamily="2" charset="0"/>
            </a:rPr>
            <a:t>រដ្ឋបាលថ្នាក់ក្រោមជាតិដទៃទៀត</a:t>
          </a:r>
          <a:endParaRPr lang="en-US" sz="2000" kern="1200">
            <a:latin typeface="Khmer OS Siemreap" pitchFamily="2" charset="0"/>
            <a:cs typeface="Khmer OS Siemreap" pitchFamily="2" charset="0"/>
          </a:endParaRPr>
        </a:p>
      </dsp:txBody>
      <dsp:txXfrm>
        <a:off x="2778005" y="3998729"/>
        <a:ext cx="1440036" cy="1280209"/>
      </dsp:txXfrm>
    </dsp:sp>
    <dsp:sp modelId="{8C8EADDE-91B1-4FC1-9047-D154A6256B9C}">
      <dsp:nvSpPr>
        <dsp:cNvPr id="0" name=""/>
        <dsp:cNvSpPr/>
      </dsp:nvSpPr>
      <dsp:spPr>
        <a:xfrm rot="11817962">
          <a:off x="4170913" y="2331247"/>
          <a:ext cx="446710" cy="519535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solidFill>
              <a:schemeClr val="accent6">
                <a:lumMod val="75000"/>
              </a:schemeClr>
            </a:solidFill>
            <a:latin typeface="Khmer OS Siemreap" pitchFamily="2" charset="0"/>
            <a:cs typeface="Khmer OS Siemreap" pitchFamily="2" charset="0"/>
          </a:endParaRPr>
        </a:p>
      </dsp:txBody>
      <dsp:txXfrm rot="10800000">
        <a:off x="4302010" y="2454707"/>
        <a:ext cx="312697" cy="311721"/>
      </dsp:txXfrm>
    </dsp:sp>
    <dsp:sp modelId="{5349A712-055C-44E9-A61B-B6EF7362156B}">
      <dsp:nvSpPr>
        <dsp:cNvPr id="0" name=""/>
        <dsp:cNvSpPr/>
      </dsp:nvSpPr>
      <dsp:spPr>
        <a:xfrm>
          <a:off x="1997707" y="1265274"/>
          <a:ext cx="2036518" cy="1810489"/>
        </a:xfrm>
        <a:prstGeom prst="ellipse">
          <a:avLst/>
        </a:prstGeom>
        <a:solidFill>
          <a:schemeClr val="lt1"/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2000" kern="1200" dirty="0">
              <a:latin typeface="Khmer OS Siemreap" pitchFamily="2" charset="0"/>
              <a:cs typeface="Khmer OS Siemreap" pitchFamily="2" charset="0"/>
            </a:rPr>
            <a:t>វិស័យឯកជន និងសង្គម    ស៊ីវិល</a:t>
          </a:r>
          <a:endParaRPr lang="en-US" sz="2000" kern="1200" dirty="0">
            <a:latin typeface="Khmer OS Siemreap" pitchFamily="2" charset="0"/>
            <a:cs typeface="Khmer OS Siemreap" pitchFamily="2" charset="0"/>
          </a:endParaRPr>
        </a:p>
      </dsp:txBody>
      <dsp:txXfrm>
        <a:off x="2295948" y="1530414"/>
        <a:ext cx="1440036" cy="1280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A3BD2-EF75-44D3-B33D-AD6E2E704203}">
      <dsp:nvSpPr>
        <dsp:cNvPr id="0" name=""/>
        <dsp:cNvSpPr/>
      </dsp:nvSpPr>
      <dsp:spPr>
        <a:xfrm>
          <a:off x="2381" y="50799"/>
          <a:ext cx="3212923" cy="59677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munsm½yGaNaniKm)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araMg</a:t>
          </a:r>
          <a:endParaRPr lang="en-US" sz="3200" kern="1200" dirty="0">
            <a:solidFill>
              <a:schemeClr val="tx1"/>
            </a:solidFill>
            <a:latin typeface="Limon S1" pitchFamily="2" charset="0"/>
          </a:endParaRPr>
        </a:p>
      </dsp:txBody>
      <dsp:txXfrm>
        <a:off x="300767" y="50799"/>
        <a:ext cx="2616151" cy="596772"/>
      </dsp:txXfrm>
    </dsp:sp>
    <dsp:sp modelId="{FA026ADC-2C6D-4410-8C53-628A7476C607}">
      <dsp:nvSpPr>
        <dsp:cNvPr id="0" name=""/>
        <dsp:cNvSpPr/>
      </dsp:nvSpPr>
      <dsp:spPr>
        <a:xfrm>
          <a:off x="3071636" y="92543"/>
          <a:ext cx="5227811" cy="513284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Limon S1" pitchFamily="2" charset="0"/>
            </a:rPr>
            <a:t>minmanRbB½n§ </a:t>
          </a:r>
          <a:r>
            <a:rPr lang="en-US" sz="3200" kern="1200" dirty="0" err="1">
              <a:latin typeface="Limon S1" pitchFamily="2" charset="0"/>
            </a:rPr>
            <a:t>rdæ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alRKb;RKgenAfñak;XMu</a:t>
          </a:r>
          <a:endParaRPr lang="en-US" sz="3200" kern="1200" dirty="0">
            <a:latin typeface="Limon S1" pitchFamily="2" charset="0"/>
          </a:endParaRPr>
        </a:p>
      </dsp:txBody>
      <dsp:txXfrm>
        <a:off x="3328278" y="92543"/>
        <a:ext cx="4714527" cy="513284"/>
      </dsp:txXfrm>
    </dsp:sp>
    <dsp:sp modelId="{087C6C4A-8A9B-4F85-9C33-A28C8AE05590}">
      <dsp:nvSpPr>
        <dsp:cNvPr id="0" name=""/>
        <dsp:cNvSpPr/>
      </dsp:nvSpPr>
      <dsp:spPr>
        <a:xfrm>
          <a:off x="2381" y="709460"/>
          <a:ext cx="3187416" cy="7127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sm½yGaNaniKm)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araMg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    1863-1953</a:t>
          </a:r>
        </a:p>
      </dsp:txBody>
      <dsp:txXfrm>
        <a:off x="358752" y="709460"/>
        <a:ext cx="2474675" cy="712741"/>
      </dsp:txXfrm>
    </dsp:sp>
    <dsp:sp modelId="{FBAC0CC0-87EE-4691-A4DF-46EFE060579F}">
      <dsp:nvSpPr>
        <dsp:cNvPr id="0" name=""/>
        <dsp:cNvSpPr/>
      </dsp:nvSpPr>
      <dsp:spPr>
        <a:xfrm>
          <a:off x="3046130" y="736599"/>
          <a:ext cx="5209035" cy="56583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Limon S1" pitchFamily="2" charset="0"/>
            </a:rPr>
            <a:t>karRKb;RKgrdæ</a:t>
          </a:r>
          <a:r>
            <a:rPr lang="en-US" sz="3200" kern="1200" dirty="0">
              <a:latin typeface="Limon S1" pitchFamily="2" charset="0"/>
            </a:rPr>
            <a:t>)al enAfñak;XMutamry³ </a:t>
          </a:r>
          <a:r>
            <a:rPr lang="en-US" sz="3200" kern="1200" dirty="0" err="1">
              <a:latin typeface="Limon S1" pitchFamily="2" charset="0"/>
            </a:rPr>
            <a:t>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</a:t>
          </a:r>
          <a:endParaRPr lang="en-US" sz="3200" kern="1200" dirty="0">
            <a:latin typeface="Limon S1" pitchFamily="2" charset="0"/>
          </a:endParaRPr>
        </a:p>
      </dsp:txBody>
      <dsp:txXfrm>
        <a:off x="3329047" y="736599"/>
        <a:ext cx="4643202" cy="565833"/>
      </dsp:txXfrm>
    </dsp:sp>
    <dsp:sp modelId="{D2BF1307-2297-4F79-A259-A039B04EEB16}">
      <dsp:nvSpPr>
        <dsp:cNvPr id="0" name=""/>
        <dsp:cNvSpPr/>
      </dsp:nvSpPr>
      <dsp:spPr>
        <a:xfrm>
          <a:off x="2381" y="1484089"/>
          <a:ext cx="3231578" cy="73988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sm½ysgÁmraRsÁnimy       1953-1970</a:t>
          </a:r>
        </a:p>
      </dsp:txBody>
      <dsp:txXfrm>
        <a:off x="372325" y="1484089"/>
        <a:ext cx="2491690" cy="739888"/>
      </dsp:txXfrm>
    </dsp:sp>
    <dsp:sp modelId="{34B39038-2432-4300-9C8B-7D897C7428A2}">
      <dsp:nvSpPr>
        <dsp:cNvPr id="0" name=""/>
        <dsp:cNvSpPr/>
      </dsp:nvSpPr>
      <dsp:spPr>
        <a:xfrm>
          <a:off x="3090291" y="1422400"/>
          <a:ext cx="5110621" cy="69122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Limon S1" pitchFamily="2" charset="0"/>
            </a:rPr>
            <a:t>mankare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eRCIserIsemXMu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nigRkumCMunMuXMu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edaycMeBaH</a:t>
          </a:r>
          <a:r>
            <a:rPr lang="en-US" sz="3200" kern="1200" dirty="0">
              <a:latin typeface="Limon S1" pitchFamily="2" charset="0"/>
            </a:rPr>
            <a:t> nig </a:t>
          </a:r>
          <a:r>
            <a:rPr lang="en-US" sz="3200" kern="1200" dirty="0" err="1">
              <a:latin typeface="Limon S1" pitchFamily="2" charset="0"/>
            </a:rPr>
            <a:t>edaysMgat</a:t>
          </a:r>
          <a:r>
            <a:rPr lang="en-US" sz="3200" kern="1200" dirty="0">
              <a:latin typeface="Limon S1" pitchFamily="2" charset="0"/>
            </a:rPr>
            <a:t>;</a:t>
          </a:r>
        </a:p>
      </dsp:txBody>
      <dsp:txXfrm>
        <a:off x="3435903" y="1422400"/>
        <a:ext cx="4419398" cy="691223"/>
      </dsp:txXfrm>
    </dsp:sp>
    <dsp:sp modelId="{48A28FA8-21AC-4EF5-AC56-C42A8FCE577E}">
      <dsp:nvSpPr>
        <dsp:cNvPr id="0" name=""/>
        <dsp:cNvSpPr/>
      </dsp:nvSpPr>
      <dsp:spPr>
        <a:xfrm>
          <a:off x="2381" y="2285865"/>
          <a:ext cx="3153179" cy="62608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sm½yln;Nul1970-1975</a:t>
          </a:r>
        </a:p>
      </dsp:txBody>
      <dsp:txXfrm>
        <a:off x="315421" y="2285865"/>
        <a:ext cx="2527099" cy="626080"/>
      </dsp:txXfrm>
    </dsp:sp>
    <dsp:sp modelId="{56B7D250-A135-4270-A37F-835343EB1E8A}">
      <dsp:nvSpPr>
        <dsp:cNvPr id="0" name=""/>
        <dsp:cNvSpPr/>
      </dsp:nvSpPr>
      <dsp:spPr>
        <a:xfrm>
          <a:off x="3011892" y="2260600"/>
          <a:ext cx="5227637" cy="596315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Limon S1" pitchFamily="2" charset="0"/>
            </a:rPr>
            <a:t>karRKb;RKgrdæ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alEbbeyaFa</a:t>
          </a:r>
          <a:endParaRPr lang="en-US" sz="3200" kern="1200" dirty="0">
            <a:latin typeface="Limon S1" pitchFamily="2" charset="0"/>
          </a:endParaRPr>
        </a:p>
      </dsp:txBody>
      <dsp:txXfrm>
        <a:off x="3310050" y="2260600"/>
        <a:ext cx="4631322" cy="596315"/>
      </dsp:txXfrm>
    </dsp:sp>
    <dsp:sp modelId="{6F110133-8A62-4385-B57C-253E6DA92D02}">
      <dsp:nvSpPr>
        <dsp:cNvPr id="0" name=""/>
        <dsp:cNvSpPr/>
      </dsp:nvSpPr>
      <dsp:spPr>
        <a:xfrm>
          <a:off x="2381" y="3005534"/>
          <a:ext cx="3115925" cy="59221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 b:ul Bt1975-1979</a:t>
          </a:r>
        </a:p>
      </dsp:txBody>
      <dsp:txXfrm>
        <a:off x="298486" y="3005534"/>
        <a:ext cx="2523715" cy="592210"/>
      </dsp:txXfrm>
    </dsp:sp>
    <dsp:sp modelId="{CE94074E-7CB5-4EE4-9FBF-317448D67A9F}">
      <dsp:nvSpPr>
        <dsp:cNvPr id="0" name=""/>
        <dsp:cNvSpPr/>
      </dsp:nvSpPr>
      <dsp:spPr>
        <a:xfrm>
          <a:off x="2974638" y="2973833"/>
          <a:ext cx="5294350" cy="655611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Limon S1" pitchFamily="2" charset="0"/>
            </a:rPr>
            <a:t>karRKb;RKgEbbshkrN_¬PUmi</a:t>
          </a:r>
          <a:r>
            <a:rPr lang="en-US" sz="3200" kern="1200" dirty="0">
              <a:latin typeface="Limon S1" pitchFamily="2" charset="0"/>
            </a:rPr>
            <a:t> </a:t>
          </a:r>
          <a:r>
            <a:rPr lang="en-US" sz="3200" kern="1200" dirty="0" err="1">
              <a:latin typeface="Limon S1" pitchFamily="2" charset="0"/>
            </a:rPr>
            <a:t>nigXMu</a:t>
          </a:r>
          <a:r>
            <a:rPr lang="en-US" sz="3200" kern="1200" dirty="0">
              <a:latin typeface="Limon S1" pitchFamily="2" charset="0"/>
            </a:rPr>
            <a:t>¦</a:t>
          </a:r>
        </a:p>
      </dsp:txBody>
      <dsp:txXfrm>
        <a:off x="3302444" y="2973833"/>
        <a:ext cx="4638739" cy="655611"/>
      </dsp:txXfrm>
    </dsp:sp>
    <dsp:sp modelId="{F84065CE-1AB2-4A82-B745-25A3136ED2E8}">
      <dsp:nvSpPr>
        <dsp:cNvPr id="0" name=""/>
        <dsp:cNvSpPr/>
      </dsp:nvSpPr>
      <dsp:spPr>
        <a:xfrm>
          <a:off x="63504" y="3688825"/>
          <a:ext cx="3152339" cy="64730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sm½yrdækm&lt;úCa1979-1993</a:t>
          </a:r>
        </a:p>
      </dsp:txBody>
      <dsp:txXfrm>
        <a:off x="387158" y="3688825"/>
        <a:ext cx="2505031" cy="647308"/>
      </dsp:txXfrm>
    </dsp:sp>
    <dsp:sp modelId="{8B946012-B1B6-4401-BF38-0DD91FBBCE24}">
      <dsp:nvSpPr>
        <dsp:cNvPr id="0" name=""/>
        <dsp:cNvSpPr/>
      </dsp:nvSpPr>
      <dsp:spPr>
        <a:xfrm>
          <a:off x="3011053" y="3738594"/>
          <a:ext cx="5229783" cy="655607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Limon S1" pitchFamily="2" charset="0"/>
            </a:rPr>
            <a:t>mankare</a:t>
          </a:r>
          <a:r>
            <a:rPr lang="en-US" sz="3200" kern="1200" dirty="0">
              <a:latin typeface="Limon S1" pitchFamily="2" charset="0"/>
            </a:rPr>
            <a:t>)</a:t>
          </a:r>
          <a:r>
            <a:rPr lang="en-US" sz="3200" kern="1200" dirty="0" err="1">
              <a:latin typeface="Limon S1" pitchFamily="2" charset="0"/>
            </a:rPr>
            <a:t>aHeqñatenAXMu-sgþat</a:t>
          </a:r>
          <a:r>
            <a:rPr lang="en-US" sz="3200" kern="1200" dirty="0">
              <a:latin typeface="Limon S1" pitchFamily="2" charset="0"/>
            </a:rPr>
            <a:t>;)</a:t>
          </a:r>
          <a:r>
            <a:rPr lang="en-US" sz="3200" kern="1200" dirty="0" err="1">
              <a:latin typeface="Limon S1" pitchFamily="2" charset="0"/>
            </a:rPr>
            <a:t>anmþg</a:t>
          </a:r>
          <a:endParaRPr lang="en-US" sz="3200" kern="1200" dirty="0">
            <a:latin typeface="Limon S1" pitchFamily="2" charset="0"/>
          </a:endParaRPr>
        </a:p>
      </dsp:txBody>
      <dsp:txXfrm>
        <a:off x="3338857" y="3738594"/>
        <a:ext cx="4574176" cy="655607"/>
      </dsp:txXfrm>
    </dsp:sp>
    <dsp:sp modelId="{20ED7A7A-79D9-46E9-94D1-76819BF64DD6}">
      <dsp:nvSpPr>
        <dsp:cNvPr id="0" name=""/>
        <dsp:cNvSpPr/>
      </dsp:nvSpPr>
      <dsp:spPr>
        <a:xfrm>
          <a:off x="2381" y="4408829"/>
          <a:ext cx="3145034" cy="69657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RBHraCaNacRkkm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&lt;</a:t>
          </a:r>
          <a:r>
            <a:rPr lang="en-US" sz="3200" kern="1200" dirty="0" err="1">
              <a:solidFill>
                <a:schemeClr val="tx1"/>
              </a:solidFill>
              <a:latin typeface="Limon S1" pitchFamily="2" charset="0"/>
            </a:rPr>
            <a:t>úCa</a:t>
          </a:r>
          <a:r>
            <a:rPr lang="en-US" sz="3200" kern="1200" dirty="0">
              <a:solidFill>
                <a:schemeClr val="tx1"/>
              </a:solidFill>
              <a:latin typeface="Limon S1" pitchFamily="2" charset="0"/>
            </a:rPr>
            <a:t> 1993-bc©úb,nñ</a:t>
          </a:r>
        </a:p>
      </dsp:txBody>
      <dsp:txXfrm>
        <a:off x="350666" y="4408829"/>
        <a:ext cx="2448464" cy="696570"/>
      </dsp:txXfrm>
    </dsp:sp>
    <dsp:sp modelId="{0D6CE688-18DF-4537-BB95-08475227BE09}">
      <dsp:nvSpPr>
        <dsp:cNvPr id="0" name=""/>
        <dsp:cNvSpPr/>
      </dsp:nvSpPr>
      <dsp:spPr>
        <a:xfrm>
          <a:off x="3003748" y="4480606"/>
          <a:ext cx="5299670" cy="553017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m-KH" sz="1600" kern="1200" dirty="0">
              <a:latin typeface="Limon S1" pitchFamily="2" charset="0"/>
            </a:rPr>
            <a:t>ពីឆ្នាំ២០០២-បច្ចុប្បន្ន សកល និងអសកល</a:t>
          </a:r>
          <a:endParaRPr lang="en-US" sz="1600" kern="1200" dirty="0">
            <a:latin typeface="Limon S1" pitchFamily="2" charset="0"/>
          </a:endParaRPr>
        </a:p>
      </dsp:txBody>
      <dsp:txXfrm>
        <a:off x="3280257" y="4480606"/>
        <a:ext cx="4746653" cy="55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1EE3C1-B16F-4559-A8AB-901AD05EC0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FC551-5414-4AB5-BCA5-6B6FB67AE6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CA2A6CE-4CD0-4426-B197-12C0A1B7FE59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64443-5B2C-40CA-953E-51258D674E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7EDA9-728C-4E9D-ADA5-E4A15C982C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C3C8C6-F0A0-4663-AA17-F300B5762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0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5B11FA-ED9D-4FDB-AB31-ECA0F4E4C513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914A3E-8F69-405D-A47A-C5ED3A59C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0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3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55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8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 ៧៨៨ មស.សណន ចុះថ្ងៃទី២២ ខែកុម្ភៈ ឆ្នាំ២០១៨ របស់ក្រសួងមុខងារសាធារណៈ ស្តីពីគោលការណ៍ និងនីតិវិធីនៃការតែងតាំង និងការបញ្ចប់មុខតំណែង​គ្រប់គ្រងរបស់មន្ត្រីរាជការស៊ីវិលនៃមន្ទីរ អង្គភាព និងការិយាល័យជំនាញនានានៃក្រសួងដែលបំពេញការងារនៅថ្នាក់ក្រោមជាតិ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 ៧៨៩ មស.សណន ចុះថ្ងៃទី២២ ខែកុម្ភៈ ឆ្នាំ២០១៨ របស់ក្រសួងមុខងារសាធារណៈ ស្តីពីគោលការណ៍ បែបបទ និងនីតិវិធី នៃការគ្រប់គ្រងបុគ្គលិករដ្ឋបាលថ្នាក់ក្រោមជាតិ 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សេចក្តីណែនាំលេខ១២៣២ មស.សណនចុះថ្ងៃទី២០ ខែមីនា ឆ្នាំ២០១៨ របស់ក្រសួងមុខងារសាធារណៈស្តីពីការកែសម្រួលខ្លឹមសារនៃសេចក្តីណែនាំលេខ៧៨៩ មស.សណន ចុះថ្ងៃទី២២ ខែកុម្ភៈ ឆ្នាំ២០១៨ ស្តីពីគោលការណ៍ បែបបទ និងនីតិវិធីនៃការគ្រប់គ្រងបុគ្គលិករដ្ឋបាលថ្នាក់ក្រោមជាតិ</a:t>
            </a:r>
            <a:r>
              <a:rPr lang="ar-SA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+mn-cs"/>
              </a:rPr>
              <a:t>។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ប្រកាសលេខ៦៦០៦ ប្រក ចុះថ្ងៃទី២៦ ខែតុលា ឆ្នាំ២០១៨ ស្តីពីការអភិវឌ្ឍសមត្ថភាពរបស់មន្ត្រីរាជការស៊ីវិលក្រសួងមហាផ្ទៃ និងនៅរដ្ឋបាលថ្នាក់ក្រោមជាតិ 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  <a:p>
            <a:pPr lvl="0"/>
            <a:r>
              <a: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 </a:t>
            </a:r>
            <a:r>
              <a:rPr lang="km-KH" sz="24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សៀវភៅណែនាំស្តីពីការអភិវឌ្ឍស្ថាប័នសម្រាប់រដ្ឋបាលថ្នាក់ក្រោមជាតិ បោះពុម្ភលើកទី២ ដោយគណៈកម្មាធិការជាតិសម្រាប់ការអភិវឌ្ឍតាមបែបប្រជាធិបតេយ្យនៅថ្នាក់ក្រោមជាតិ។</a:t>
            </a:r>
            <a:endParaRPr lang="en-US" sz="24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0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m-KH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សូមមើលប្រកាសលេខ ៦៦០៦ ប្រក ចុះថ្ងៃទី២៦ ខែតុលា ឆ្នាំ២០១៨ ស្តីពីការអភិវឌ្ឍសមត្ថភាពរបស់មន្ត្រីរាជការស៊ីវិលក្រសួងមហាផ្ទៃ និងនៅរដ្ឋបាលថ្នាក់ក្រោមជាតិ ផែនការយុទ្ធសាស្ត្ររយៈពេល៥ឆ្នាំ (២០១៩</a:t>
            </a:r>
            <a:r>
              <a:rPr lang="en-US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-</a:t>
            </a:r>
            <a:r>
              <a:rPr lang="km-KH" sz="2200" kern="1200" dirty="0">
                <a:solidFill>
                  <a:schemeClr val="tx1"/>
                </a:solidFill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២០២៣) ស្តីពីពីការអភិវឌ្ឍសមត្ថភាពរបស់មន្ត្រីរាជការស៊ីវិលក្រសួងមហាផ្ទៃ និងនៅរដ្ឋបាលថ្នាក់ក្រោមជាតិ និង សៀវភៅស្តីពីការអភិវឌ្ឍស្ថាប័នសម្រាប់រដ្ឋបាលថ្នាក់ក្រោមជាតិ បោះពុម្ភលើកទី២ ដោយគណៈកម្មាធិការជាតិសម្រាប់ការអភិវឌ្ឍតាមបែបប្រជាធិបតេយ្យនៅថ្នាក់ក្រោមជាតិ។</a:t>
            </a:r>
            <a:endParaRPr lang="en-US" sz="2200" kern="1200" dirty="0">
              <a:solidFill>
                <a:schemeClr val="tx1"/>
              </a:solidFill>
              <a:latin typeface="Khmer OS Siemreap" panose="02000500000000020004" pitchFamily="2" charset="0"/>
              <a:ea typeface="+mn-ea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914A3E-8F69-405D-A47A-C5ED3A59C16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3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CAEDB-04E3-4814-B3F5-946CEA555D8F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2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3404B-F4C0-4911-9F38-AF5D9189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93D9-9AC2-4EC4-88EB-1DA7D56F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46C9-494E-455D-9326-0D21D815D5E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97EC-F36B-45BC-8ADB-7DFD4EED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481661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52E3-6D0A-431C-9C07-65F881CC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Khmer OS Siemreap-Kh Auto" panose="02000500000000020004" pitchFamily="2" charset="0"/>
                <a:cs typeface="Khmer OS Siemreap-Kh Auto" panose="02000500000000020004" pitchFamily="2" charset="0"/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B219-D9FD-404F-851E-C5DAAA6C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6C4D8-4E8E-484E-959E-02CC2A21A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2768F-33D9-4DC1-BE88-C949E977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AC32-D692-441B-A0BB-C48FBC5E01C4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5B87-645E-435D-BAB0-7BDAA633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68015-61EB-4ACC-B86B-B0622D39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FCD63-351D-441C-B00C-E28444206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495FB-C86E-4F35-AF15-9B79034CB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CCAD9-8471-4D65-8516-65F3BA0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CEAB-868F-4E24-8D01-D92B11B83F9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6F8A-5B01-4B67-8C13-8B834C57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222E2-BE29-4122-958D-932EC2A9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78D5-B63B-43A4-BA84-1D6048D4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3404B-F4C0-4911-9F38-AF5D9189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93D9-9AC2-4EC4-88EB-1DA7D56F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46C9-494E-455D-9326-0D21D815D5E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97EC-F36B-45BC-8ADB-7DFD4EED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481661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B52E3-6D0A-431C-9C07-65F881CC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Khmer OS Siemreap-Kh Auto" panose="02000500000000020004" pitchFamily="2" charset="0"/>
                <a:cs typeface="Khmer OS Siemreap-Kh Auto" panose="02000500000000020004" pitchFamily="2" charset="0"/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AEF1-06F4-43E4-95D0-5E4B2262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F38D-A462-46BF-8181-7AAB1801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C011-4999-463F-AA5D-942C375F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3D59D-7178-43FB-9C2F-CA876EDCDA2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77B8-1FA6-473C-A002-0AB1F0C0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3204-9D37-4A8A-8368-358027DD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44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7A8C-4392-4619-A2BD-0F07B9B0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BD767-A185-40B9-B011-EFBFA41D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E9649-30C5-4B5F-81F7-4DC8F6C8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2FED-D5A2-424F-81F6-E1DCCC24988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6594-E53F-429E-8F77-E9B6C27A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5E83-5B1E-4769-A425-B51A5A01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C6F0-278D-4A66-AE20-D32E0D0A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49A20-BB57-48DE-846C-2B8F0C680A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F06DC-9E7C-45E0-808F-4C6BD61AE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B550D-ABF5-41EA-A28F-FDC9D6A7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778B5-62A5-4186-B1E8-037A79355CE4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8F55-BFE7-43F3-A3C0-5AA0C2E2B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F35DB-1574-4F20-B567-3465C39F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F071-6060-4EA0-BCDB-CCE1FD82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A1844-DB0D-4650-9399-D852B8A5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A34FD-6153-46D4-8FF1-893069934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18245-09C0-449A-BF14-33F916F46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CE161-553F-4E50-9A9F-E0C7D4025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CC7D9-9AB7-46DC-859D-AA848B66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6D833-01B6-4A4F-9A1F-7769D02A6B08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5E418-597A-4B2D-A11F-1487A279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00827-721C-4D55-8A39-EAC60214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18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06E62-512A-40D5-9548-0ED5702D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ABE22-E3EA-4D97-A88F-01BB92511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6A40-FDE9-4B04-B446-C6B7CADFD6FA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FC435-2E3F-4355-8D31-3F8847D6D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75333-EA44-4E00-A0D3-B2BF11E9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0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B9C50-01BE-4C55-B948-B862E68C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B9778-B1F6-47BD-8039-A884B570B800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8781A-C248-4B86-8E98-CDFF72B4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88E1-C429-4A1D-B1CC-60A5F5F48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2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023D-48AC-45C6-9374-A090BE58A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D2312-8786-48FF-BDC8-A2B13694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42E92-9513-4608-84BA-E8EE556F9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C4C2D-7F15-4A58-A42A-4BB0C291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30AE-49C1-4CFA-AE9D-FBCEB34738AF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C969A-1D82-4D4E-8BD0-85F12103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B0B4D-71A3-4C0D-8FA0-7B7CE3C8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1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D1FC-0EDD-43A2-869E-CE552897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549D9-A664-47F9-9E27-6B16EA3BF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42FFC-BF68-4820-8886-EC85880E5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CFE5B-6F1F-427C-A17F-A08B6B49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F3E69-651D-4068-8B0E-ACEE85E48277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446EE-1A8F-469A-AC3A-7A5FEF0C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80DF-1E45-41EC-982D-49D633AF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A68639-09C3-4E0B-B872-EB26790C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6CF60B-D6F6-4AEB-86D2-2F03482C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CD273-BF51-4AF4-A5B5-F66F0998B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85649-3DD7-4FE4-990A-785EA1572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5130-2715-4ECC-BC9A-24724E19FEF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3D277-CF5C-4EA7-96F7-1A1559081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E2CD1A1-40A9-4B7F-8EF8-3D028B0B4DA4}"/>
              </a:ext>
            </a:extLst>
          </p:cNvPr>
          <p:cNvSpPr txBox="1">
            <a:spLocks/>
          </p:cNvSpPr>
          <p:nvPr userDrawn="1"/>
        </p:nvSpPr>
        <p:spPr>
          <a:xfrm>
            <a:off x="0" y="6499301"/>
            <a:ext cx="12192000" cy="3651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m-KH" sz="1400">
                <a:solidFill>
                  <a:schemeClr val="bg1"/>
                </a:solidFill>
                <a:latin typeface="Kh Kangrey" panose="02000500000000020004" pitchFamily="2" charset="0"/>
                <a:cs typeface="Kh Kangrey" panose="02000500000000020004" pitchFamily="2" charset="0"/>
              </a:rPr>
              <a:t>សាលាជាតិរដ្ឋបាលមូលដ្ឋាន</a:t>
            </a:r>
            <a:endParaRPr lang="en-GB" sz="1400" dirty="0">
              <a:solidFill>
                <a:schemeClr val="bg1"/>
              </a:solidFill>
              <a:latin typeface="Kh Kangrey" panose="02000500000000020004" pitchFamily="2" charset="0"/>
              <a:cs typeface="Kh Kangrey" panose="02000500000000020004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8F830C-51DC-47C9-AE67-FEA251C88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9315" y="64993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CCA68639-09C3-4E0B-B872-EB26790C5B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F9C1-F680-4FC0-A133-4E4784E17E4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B8763-EA5D-4FC5-9E25-AFEF0F9631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9979C4CC-1DD3-4525-A87B-86AAEC8E927D}"/>
              </a:ext>
            </a:extLst>
          </p:cNvPr>
          <p:cNvSpPr txBox="1">
            <a:spLocks/>
          </p:cNvSpPr>
          <p:nvPr/>
        </p:nvSpPr>
        <p:spPr>
          <a:xfrm>
            <a:off x="4788716" y="0"/>
            <a:ext cx="7498080" cy="68580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730BDA8A-7C15-4672-AC74-8734D562200C}"/>
              </a:ext>
            </a:extLst>
          </p:cNvPr>
          <p:cNvSpPr txBox="1">
            <a:spLocks/>
          </p:cNvSpPr>
          <p:nvPr/>
        </p:nvSpPr>
        <p:spPr>
          <a:xfrm>
            <a:off x="-60961" y="0"/>
            <a:ext cx="4855383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C3FF0-818F-4F39-B830-2350A0290559}"/>
              </a:ext>
            </a:extLst>
          </p:cNvPr>
          <p:cNvSpPr/>
          <p:nvPr/>
        </p:nvSpPr>
        <p:spPr>
          <a:xfrm>
            <a:off x="4590917" y="-1"/>
            <a:ext cx="206005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9E60E-76BD-42A7-91A8-9745730E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7" b="41793" l="9820" r="89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4" r="24596" b="65256"/>
          <a:stretch/>
        </p:blipFill>
        <p:spPr>
          <a:xfrm>
            <a:off x="1012395" y="1245533"/>
            <a:ext cx="2702965" cy="2507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60314-8BE9-463F-8AA6-EBAD50C3ECB5}"/>
              </a:ext>
            </a:extLst>
          </p:cNvPr>
          <p:cNvSpPr/>
          <p:nvPr/>
        </p:nvSpPr>
        <p:spPr>
          <a:xfrm>
            <a:off x="1101598" y="3825449"/>
            <a:ext cx="2713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800" dirty="0">
                <a:solidFill>
                  <a:srgbClr val="FFC000"/>
                </a:solidFill>
                <a:latin typeface="Khmer Mool1" pitchFamily="2" charset="0"/>
                <a:cs typeface="Khmer Mool1" pitchFamily="2" charset="0"/>
              </a:rPr>
              <a:t>ក្រសួងមហាផ្ទៃ</a:t>
            </a:r>
            <a:endParaRPr lang="en-US" sz="2800" dirty="0">
              <a:solidFill>
                <a:srgbClr val="FFC000"/>
              </a:solidFill>
              <a:latin typeface="Khmer Mool1" pitchFamily="2" charset="0"/>
              <a:cs typeface="Khmer Mool1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A6FA-D6C6-4239-AFB4-8131DFCEDE50}"/>
              </a:ext>
            </a:extLst>
          </p:cNvPr>
          <p:cNvSpPr/>
          <p:nvPr/>
        </p:nvSpPr>
        <p:spPr>
          <a:xfrm>
            <a:off x="813162" y="4420896"/>
            <a:ext cx="3952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FFC000"/>
                </a:solidFill>
                <a:latin typeface="Khmer Mool1" pitchFamily="2" charset="0"/>
                <a:cs typeface="Khmer Mool1" pitchFamily="2" charset="0"/>
              </a:rPr>
              <a:t>សាលាជាតិរដ្ឋបាលមូលដ្ឋាន</a:t>
            </a:r>
            <a:endParaRPr lang="en-US" sz="2000" dirty="0">
              <a:solidFill>
                <a:srgbClr val="FFC000"/>
              </a:solidFill>
              <a:latin typeface="Khmer Mool1" pitchFamily="2" charset="0"/>
              <a:cs typeface="Khmer Mool1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758D2-BAA3-4476-8CA1-2AC0C10ED4E6}"/>
              </a:ext>
            </a:extLst>
          </p:cNvPr>
          <p:cNvSpPr/>
          <p:nvPr/>
        </p:nvSpPr>
        <p:spPr>
          <a:xfrm>
            <a:off x="4833793" y="1657910"/>
            <a:ext cx="74535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32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វគ្គតម្រង់ទិសស្តីពី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8BEF2-7166-49CB-B971-F5641998089F}"/>
              </a:ext>
            </a:extLst>
          </p:cNvPr>
          <p:cNvSpPr/>
          <p:nvPr/>
        </p:nvSpPr>
        <p:spPr>
          <a:xfrm>
            <a:off x="4826208" y="2979063"/>
            <a:ext cx="74687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“</a:t>
            </a:r>
            <a:r>
              <a:rPr lang="km-KH" sz="4800" dirty="0">
                <a:solidFill>
                  <a:schemeClr val="bg1"/>
                </a:solidFill>
                <a:latin typeface="Khmer Mool" panose="02000506000000020004" pitchFamily="2" charset="0"/>
                <a:cs typeface="Khmer Mool" panose="02000506000000020004" pitchFamily="2" charset="0"/>
              </a:rPr>
              <a:t>កា</a:t>
            </a:r>
            <a:r>
              <a:rPr lang="km-KH" sz="4400" dirty="0">
                <a:solidFill>
                  <a:schemeClr val="bg1"/>
                </a:solidFill>
                <a:latin typeface="Khmer Mool" panose="02000506000000020004" pitchFamily="2" charset="0"/>
                <a:cs typeface="Khmer Mool" panose="02000506000000020004" pitchFamily="2" charset="0"/>
              </a:rPr>
              <a:t>រគ្រប់គ្រងរដ្ឋបាលក្រុង ស្រុក</a:t>
            </a:r>
            <a:r>
              <a:rPr lang="en-US" sz="48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”</a:t>
            </a:r>
            <a:endParaRPr lang="en-GB" sz="48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776460-2FBB-40B2-9C33-337D81A0B989}"/>
              </a:ext>
            </a:extLst>
          </p:cNvPr>
          <p:cNvSpPr/>
          <p:nvPr/>
        </p:nvSpPr>
        <p:spPr>
          <a:xfrm>
            <a:off x="4833792" y="6053604"/>
            <a:ext cx="7453537" cy="5155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chemeClr val="bg1"/>
                </a:solidFill>
                <a:latin typeface="Khmer OS Bokor" panose="02000500000000020004" pitchFamily="2" charset="0"/>
                <a:cs typeface="Khmer OS Bokor" panose="02000500000000020004" pitchFamily="2" charset="0"/>
              </a:rPr>
              <a:t>ឆ្នាំ២០២០</a:t>
            </a:r>
          </a:p>
        </p:txBody>
      </p:sp>
    </p:spTree>
    <p:extLst>
      <p:ext uri="{BB962C8B-B14F-4D97-AF65-F5344CB8AC3E}">
        <p14:creationId xmlns:p14="http://schemas.microsoft.com/office/powerpoint/2010/main" val="2246200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756174" y="957261"/>
            <a:ext cx="8708231" cy="762000"/>
          </a:xfrm>
        </p:spPr>
        <p:txBody>
          <a:bodyPr anchor="ctr">
            <a:noAutofit/>
          </a:bodyPr>
          <a:lstStyle/>
          <a:p>
            <a:pPr>
              <a:lnSpc>
                <a:spcPts val="3000"/>
              </a:lnSpc>
              <a:spcBef>
                <a:spcPts val="600"/>
              </a:spcBef>
              <a:buClr>
                <a:srgbClr val="0000CC"/>
              </a:buClr>
              <a:buSzPct val="100000"/>
              <a:buFont typeface="Wingdings" pitchFamily="2" charset="2"/>
              <a:buChar char="Ø"/>
            </a:pPr>
            <a:r>
              <a:rPr lang="km-KH" sz="2000" dirty="0"/>
              <a:t>កម្មវិធីជាតិត្រូវបានបែងចែកជា៣ដំណាក់កាលសម្រាប់ការអនុវត្ត៖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1659452" y="1719262"/>
          <a:ext cx="8779949" cy="947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659452" y="2667003"/>
            <a:ext cx="2893499" cy="25145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ការកែសម្រួលរចនាសម្ព័ន្ធ និងប្រព័ន្ធ និងនីតិវិធីថ្មីៗសម្រាប់ការគ្រប់គ្រង និងការអនុវត្តការងាររបស់រដ្ឋបាលថ្នាក់ក្រោមជាតិ</a:t>
            </a:r>
            <a:endParaRPr lang="km-KH" b="1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34975" y="2667003"/>
            <a:ext cx="2628900" cy="259079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2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ការផ្ទេរមុខងារ និងធនធានទៅឱ្យរដ្ឋបាល​ថ្នាក់ក្រោមជាតិដើម្បីកែលំអគុណភាពសេវា និងការអភិវឌ្ឍមូលដ្ឋាន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558613" y="2667003"/>
            <a:ext cx="2686050" cy="259079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ការបន្តជំរុញ  និងពង្រឹងការទទួល​ខុសត្រូវ និងស្វ័យភាព​​របស់រដ្ឋបាលថ្នាក់ក្រោមជាតិក្នុងការផ្តល់សេវា និងការអភិវឌ្ឍមូលដ្ឋាន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756173" y="5334000"/>
            <a:ext cx="827089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hmer OS Battambang" panose="02000500000000020004" pitchFamily="2" charset="0"/>
                <a:ea typeface="+mn-ea"/>
                <a:cs typeface="Khmer OS Battambang" panose="02000500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buClr>
                <a:srgbClr val="0000CC"/>
              </a:buClr>
              <a:buSzPct val="100000"/>
              <a:buFont typeface="Wingdings" pitchFamily="2" charset="2"/>
              <a:buChar char="Ø"/>
            </a:pPr>
            <a:r>
              <a:rPr lang="km-KH" sz="2400" dirty="0">
                <a:solidFill>
                  <a:prstClr val="black"/>
                </a:solidFill>
              </a:rPr>
              <a:t>ផអ៣ទី១ និងទី២ត្រូវបានអនុវត្តចប់នៅដំណាច់ឆ្នាំ២០១៧</a:t>
            </a:r>
          </a:p>
        </p:txBody>
      </p:sp>
      <p:sp>
        <p:nvSpPr>
          <p:cNvPr id="16" name="Straight Connector 15"/>
          <p:cNvSpPr/>
          <p:nvPr/>
        </p:nvSpPr>
        <p:spPr>
          <a:xfrm flipV="1">
            <a:off x="1524000" y="727567"/>
            <a:ext cx="9144000" cy="77297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48489" y="76452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3567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02992" y="1855357"/>
            <a:ext cx="180591" cy="436702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02992" y="897452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55187-6304-46B9-938D-178E20D683D7}"/>
              </a:ext>
            </a:extLst>
          </p:cNvPr>
          <p:cNvSpPr txBox="1">
            <a:spLocks/>
          </p:cNvSpPr>
          <p:nvPr/>
        </p:nvSpPr>
        <p:spPr>
          <a:xfrm>
            <a:off x="793509" y="785640"/>
            <a:ext cx="10824658" cy="95330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៥.១. ការងាររបៀប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៥.២. របបប្រជុំ</a:t>
            </a:r>
            <a:endParaRPr lang="en-US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 ៥.៣. របាយការណ៍ស្តីពីការអនុវត្តការងាររបស់រដ្ឋបាលក្រុង ស្រុក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៥.៤. របាយការណ៍ស្តីពីការអនុវត្តការងាររបស់បុគ្គលិករដ្ឋបាលក្រុង ស្រុក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៥.៥. លក្ខខណ្ឌការងារ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៥.៦. ការគ្រប់គ្រងវត្តមានរបស់បុគ្គលិក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៥.៧. ការឈប់សម្រាកផ្លូវការ ច្បាប់ឈប់ប្រចាំឆ្នាំ និងច្បាប់ឈប់រយៈពេលខ្លី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៥.៨. ការបំពេញបេសកកម្ម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៥.៩. ការអនុវត្តទណ្ឌកម្មខាងវិន័យចំពោះមន្រ្តីរាជការ 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៥.១០. ការរៀបចំបទបញ្ជាផ្ទៃក្នុងសម្រាប់ការបំពេញការងាររបស់បុគ្គលិក</a:t>
            </a:r>
            <a:endParaRPr lang="en-US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km-KH" dirty="0">
                <a:latin typeface="Khmer OS Niroth" panose="02000506000000020004" pitchFamily="2" charset="0"/>
                <a:cs typeface="Khmer OS Niroth" panose="02000506000000020004" pitchFamily="2" charset="0"/>
              </a:rPr>
              <a:t>៥.១១. កាតព្វកិច្ចមន្ត្រីរាជការ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km-KH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km-KH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59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640" y="897509"/>
            <a:ext cx="343074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៥.១.១.កិច្ចប្រជុំក្រុមប្រឹក្សា </a:t>
            </a:r>
            <a:endParaRPr lang="en-US" sz="2000" dirty="0">
              <a:solidFill>
                <a:schemeClr val="bg1"/>
              </a:solidFill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9556" y="1409400"/>
            <a:ext cx="11964969" cy="3811967"/>
            <a:chOff x="61834" y="1671495"/>
            <a:chExt cx="11964969" cy="3811967"/>
          </a:xfrm>
        </p:grpSpPr>
        <p:sp>
          <p:nvSpPr>
            <p:cNvPr id="3" name="Rectangle 2"/>
            <p:cNvSpPr/>
            <p:nvPr/>
          </p:nvSpPr>
          <p:spPr>
            <a:xfrm>
              <a:off x="61834" y="3099185"/>
              <a:ext cx="2443053" cy="7817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កិច្ចប្រជុំក្រុមប្រឹក្សា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12928" y="4032933"/>
              <a:ext cx="1859047" cy="96760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វិសាមញ្ញ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112928" y="1979607"/>
              <a:ext cx="1151945" cy="9687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សាមញ្ញ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11751" y="3548847"/>
              <a:ext cx="6115052" cy="193461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ដើម្បីដោះស្រាយបញ្ហាបន្ទាន់ ឬពិសេសណាមួយ តាមការស្នើឡើងរបស់ប្រធានក្រុមប្រឹក្សា ឬសមាជិកក្រុមប្រឹក្សាមួយភាគបីនៃសមាជិកក្រុមប្រឹក្សាទាំងមូល ឬអភិបាល ឬគណៈអភិបាល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44622" y="1671495"/>
              <a:ext cx="3982181" cy="14276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ត្រូវប្រារឰឡើងមិនឱ្យមុន</a:t>
              </a: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២៥ថ្ងៃ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ឬលើសពី</a:t>
              </a: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៣៥​ថ្ងៃ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បន្ទាប់ពីកិច្ចប្រជុំសាមញ្ញលើកមុន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7273098" y="2205722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5138226" y="4257889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71804" y="1979607"/>
              <a:ext cx="2037043" cy="96876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១២ដងក្នុង១ឆ្នាំ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364702" y="2205722"/>
              <a:ext cx="607273" cy="516532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62822" y="5406645"/>
            <a:ext cx="12061703" cy="1064451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ត្រូវធ្វើឡើងជាសាធារណៈ​នៅ​ក្នុងដែនសមត្ថកិច្ចរបស់ខ្លួន លើកលែងតែរបៀបវារៈណាមួយដែលតម្រូវឱ្យមានការប្រជុំពិភាក្សាដោយ​សម្ងាត់។ </a:t>
            </a:r>
            <a:endParaRPr lang="en-US" sz="32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2389" y="907873"/>
            <a:ext cx="348044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៥.២.១.កិច្ចប្រជុំក្រុមប្រឹក្សា 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cxnSp>
        <p:nvCxnSpPr>
          <p:cNvPr id="10" name="Straight Arrow Connector 9"/>
          <p:cNvCxnSpPr>
            <a:stCxn id="3" idx="3"/>
          </p:cNvCxnSpPr>
          <p:nvPr/>
        </p:nvCxnSpPr>
        <p:spPr>
          <a:xfrm flipV="1">
            <a:off x="2602609" y="2460159"/>
            <a:ext cx="492929" cy="767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3"/>
          </p:cNvCxnSpPr>
          <p:nvPr/>
        </p:nvCxnSpPr>
        <p:spPr>
          <a:xfrm>
            <a:off x="2602609" y="3227979"/>
            <a:ext cx="492929" cy="767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79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640" y="897509"/>
            <a:ext cx="343074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៥.១.១.កិច្ចប្រជុំក្រុមប្រឹក្សា </a:t>
            </a:r>
            <a:endParaRPr lang="en-US" sz="2000" dirty="0">
              <a:solidFill>
                <a:schemeClr val="bg1"/>
              </a:solidFill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4289" y="712736"/>
            <a:ext cx="402866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៥.២.១.កិច្ចប្រជុំក្រុមប្រឹក្សា</a:t>
            </a:r>
            <a:r>
              <a:rPr lang="en-U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(ត) 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22722"/>
              </p:ext>
            </p:extLst>
          </p:nvPr>
        </p:nvGraphicFramePr>
        <p:xfrm>
          <a:off x="70257" y="1226640"/>
          <a:ext cx="12061702" cy="5213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9564">
                  <a:extLst>
                    <a:ext uri="{9D8B030D-6E8A-4147-A177-3AD203B41FA5}">
                      <a16:colId xmlns:a16="http://schemas.microsoft.com/office/drawing/2014/main" val="1042660339"/>
                    </a:ext>
                  </a:extLst>
                </a:gridCol>
                <a:gridCol w="9502138">
                  <a:extLst>
                    <a:ext uri="{9D8B030D-6E8A-4147-A177-3AD203B41FA5}">
                      <a16:colId xmlns:a16="http://schemas.microsoft.com/office/drawing/2014/main" val="3014091657"/>
                    </a:ext>
                  </a:extLst>
                </a:gridCol>
              </a:tblGrid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របបប្រជុំ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ប្រចាំខែ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063994"/>
                  </a:ext>
                </a:extLst>
              </a:tr>
              <a:tr h="64950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អ្នកកោះប្រជុំ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ប្រធានក្រុមប្រឹក្សា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8723518"/>
                  </a:ext>
                </a:extLst>
              </a:tr>
              <a:tr h="58533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អធិបតីប្រជុំ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ប្រធានក្រុមប្រឹក្សា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878483"/>
                  </a:ext>
                </a:extLst>
              </a:tr>
              <a:tr h="79934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​កូរ៉ុមប្រជុំ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មានវត្តមាន​សមាជិកក្រុមប្រឹក្សាលើសពី​ពាក់កណ្ដាល​នៃចំនួនសមាជិក​ក្រុមប្រឹក្សា​ទាំងមូល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5103107"/>
                  </a:ext>
                </a:extLst>
              </a:tr>
              <a:tr h="100168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សំឡេង​អនុម័ត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​លើសពីពាក់កណ្ដាល​នៃចំនួន​សមាជិក​ក្រុមប្រឹក្សា​ទាំងមូល​។​​ សំឡេង​របស់អធិបតីអង្គប្រជុំមាន​ឧត្តមានុភាព​ បើសំ​ឡេង​ឆ្នោត​​ស្មើគ្នា។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4805122"/>
                  </a:ext>
                </a:extLst>
              </a:tr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ការរៀបចំប្រជុំ</a:t>
                      </a:r>
                      <a:endParaRPr lang="en-US" sz="220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នាយករដ្ឋបាល ដោយមានជំនួយពីការិយាល័យលេខាធិការក្រុមប្រឹក្សា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2134957"/>
                  </a:ext>
                </a:extLst>
              </a:tr>
              <a:tr h="725809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កំណត់ហេតុប្រជុំ</a:t>
                      </a:r>
                      <a:endParaRPr lang="en-US" sz="220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km-KH" sz="2200" dirty="0">
                          <a:effectLst/>
                          <a:latin typeface="Khmer OS Siemreap" panose="02000500000000020004" pitchFamily="2" charset="0"/>
                          <a:cs typeface="Khmer OS Siemreap" panose="02000500000000020004" pitchFamily="2" charset="0"/>
                        </a:rPr>
                        <a:t>នាយករដ្ឋបាល ដោយមានជំនួយពីការិយាល័យលេខាធិការក្រុមប្រឹក្សា</a:t>
                      </a:r>
                      <a:endParaRPr lang="en-US" sz="2200" dirty="0">
                        <a:effectLst/>
                        <a:latin typeface="Khmer OS Siemreap" panose="02000500000000020004" pitchFamily="2" charset="0"/>
                        <a:ea typeface="Yu Mincho"/>
                        <a:cs typeface="Khmer OS Siemreap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8325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885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265622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៥.២.របបប្រជុំ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19130" y="1895689"/>
            <a:ext cx="11245611" cy="3919182"/>
            <a:chOff x="419130" y="1073568"/>
            <a:chExt cx="11245611" cy="3919182"/>
          </a:xfrm>
        </p:grpSpPr>
        <p:sp>
          <p:nvSpPr>
            <p:cNvPr id="18" name="Rectangle 17"/>
            <p:cNvSpPr/>
            <p:nvPr/>
          </p:nvSpPr>
          <p:spPr>
            <a:xfrm>
              <a:off x="419130" y="2642271"/>
              <a:ext cx="3357453" cy="781777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គណៈកម្មាធិការកាតព្វកិច្ច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354684" y="1073568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គណៈកម្មាធិការសម្របសម្រួលបច្ចេក​ទេស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4" name="Round Diagonal Corner Rectangle 23"/>
            <p:cNvSpPr/>
            <p:nvPr/>
          </p:nvSpPr>
          <p:spPr>
            <a:xfrm>
              <a:off x="5354684" y="2635290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គណៈកម្មាធិការពិគ្រោះយោបល់កិច្ចការស្ដ្រីនិងកុមារ 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ound Diagonal Corner Rectangle 24"/>
            <p:cNvSpPr/>
            <p:nvPr/>
          </p:nvSpPr>
          <p:spPr>
            <a:xfrm>
              <a:off x="5354684" y="4197012"/>
              <a:ext cx="6310057" cy="795738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គណៈកម្មធិការលទ្ធកម្ម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cxnSp>
          <p:nvCxnSpPr>
            <p:cNvPr id="11" name="Straight Arrow Connector 10"/>
            <p:cNvCxnSpPr>
              <a:stCxn id="18" idx="3"/>
            </p:cNvCxnSpPr>
            <p:nvPr/>
          </p:nvCxnSpPr>
          <p:spPr>
            <a:xfrm flipV="1">
              <a:off x="3776583" y="1602297"/>
              <a:ext cx="1458147" cy="1430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</p:cNvCxnSpPr>
            <p:nvPr/>
          </p:nvCxnSpPr>
          <p:spPr>
            <a:xfrm flipV="1">
              <a:off x="3776583" y="3033159"/>
              <a:ext cx="13910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8" idx="3"/>
            </p:cNvCxnSpPr>
            <p:nvPr/>
          </p:nvCxnSpPr>
          <p:spPr>
            <a:xfrm>
              <a:off x="3776583" y="3033160"/>
              <a:ext cx="1391035" cy="1430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900374" y="878802"/>
            <a:ext cx="4706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៥.២.២.កិច្ចប្រជុំគណៈកម្មាធិការនានា 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52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3043346" y="0"/>
            <a:ext cx="10923939" cy="727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1808E6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៥.១១.កាតព្វកិច្ចមន្រ្តីរាជការ</a:t>
            </a:r>
            <a:endParaRPr lang="en-US" sz="3200" dirty="0">
              <a:solidFill>
                <a:srgbClr val="1808E6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4834" y="1125267"/>
            <a:ext cx="121384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m-KH" sz="2400" spc="-4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គណៈអភិបាលត្រូវចាត់ចែងធ្វើការផ្សព្វផ្សាយឱ្យបានទូលំទូលាយនៅក្នុងចំណោមបុគ្គលិកទាំងអស់​</a:t>
            </a:r>
            <a:r>
              <a:rPr lang="km-KH" sz="2400" spc="-2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អំពីកាតព្វកិច្ចមួយចំនួនរបស់មន្រ្តីរាជការ ដែលមាន</a:t>
            </a: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ខ្លឹមសារដូចខាងក្រោម៖</a:t>
            </a:r>
            <a:endParaRPr lang="en-US" sz="2400" dirty="0">
              <a:effectLst/>
              <a:latin typeface="Khmer OS Siemreap" panose="02000500000000020004" pitchFamily="2" charset="0"/>
              <a:ea typeface="Yu Mincho"/>
              <a:cs typeface="Khmer OS Siemreap" panose="02000500000000020004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90232" y="2467165"/>
            <a:ext cx="10728351" cy="3586893"/>
            <a:chOff x="337226" y="2641989"/>
            <a:chExt cx="10728351" cy="3586893"/>
          </a:xfrm>
        </p:grpSpPr>
        <p:sp>
          <p:nvSpPr>
            <p:cNvPr id="6" name="Rectangle 5"/>
            <p:cNvSpPr/>
            <p:nvPr/>
          </p:nvSpPr>
          <p:spPr>
            <a:xfrm>
              <a:off x="4072993" y="2641989"/>
              <a:ext cx="3031710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កាតព្វកិច្ចប្រតិបត្តិការងារ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7226" y="3573667"/>
              <a:ext cx="388794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កាតព្វកិច្ចគោរពតាមឋានានុក្រម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7226" y="4575116"/>
              <a:ext cx="388794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កាតព្វកិច្ចអព្យាក្រឹតភាព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227" y="5516906"/>
              <a:ext cx="4860666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កាតព្វកិច្ចរក្សាការសម្ងាត់វិជ្ជាជីវៈ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52525" y="3574185"/>
              <a:ext cx="41130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កាតព្វកិច្ចគិតគូរប្រយោជន៍ទូទៅ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20625" y="5516906"/>
              <a:ext cx="51449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កាតព្វកិច្ចប្រកាន់ខ្ជាប់នូវឥរិយាបទវិជ្ជមាន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52525" y="4575116"/>
              <a:ext cx="4113052" cy="71197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130000"/>
                </a:lnSpc>
              </a:pPr>
              <a:r>
                <a:rPr lang="km-KH" sz="2400" b="1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កាតព្វកិច្ចគោរពលក្ខខណ្ឌការងារ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4553531" y="3573667"/>
              <a:ext cx="2070633" cy="1765979"/>
            </a:xfrm>
            <a:prstGeom prst="flowChartConnecto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កាតព្វកិច្ច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936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685800"/>
          </a:xfrm>
        </p:spPr>
        <p:txBody>
          <a:bodyPr>
            <a:normAutofit/>
          </a:bodyPr>
          <a:lstStyle/>
          <a:p>
            <a:pPr algn="ctr"/>
            <a:r>
              <a:rPr lang="km-KH" sz="28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ប្រវត្តិ/បែបបទ នៃការគ្រប់គ្រងនៅកម្ពុជា</a:t>
            </a:r>
            <a:endParaRPr lang="en-IN" sz="2800" dirty="0">
              <a:solidFill>
                <a:srgbClr val="C00000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981200" y="1188063"/>
          <a:ext cx="8305800" cy="515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33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88009"/>
            <a:ext cx="7886700" cy="119641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តួនាទី មុខងារ​ និងអំណាចរបស់ក្រុមប្រឹក្សាឃុំ សង្កាត់</a:t>
            </a:r>
            <a:b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20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(ច្បាប់ស្តីពីការគ្រប់គ្រងរដ្ឋបាលឃុំ សង្កាត់)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344396" y="1449610"/>
            <a:ext cx="781940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មាត្រា២១- 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ក្រុមប្រឹក្សាឃុំ សង្កាត់ ត្រូវធ្វើការប្រជុំយ៉ាងតិចណាស់ចំនួនមួយដង ក្នុងមួយខែ។ ក្រុមប្រឹក្សាឃុំ សង្កាត់ត្រូវប្រជុំនៅសាលាឃុំ ឬសាលាសង្កាត់របស់ខ្លួន ឬក្នុងករណីចាំបាច់ អធិបតីនៃអង្គប្រជុំអាចជ្រើសរើសយកទីកន្លែងណាមួយក្នុងឃុំ សង្កាត់របស់ខ្លួនដើម្បីប្រជុំ។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មាត្រ២២-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 ការប្រជុំរបស់ក្រុមប្រឹក្សាឃុំ សង្កាត់ នឹងយកជាការបាន លុះត្រាតែមានចំនួនលើសពីពាក់កណ្តាលនៃចំនួនក្រុមប្រឹក្សាឃុំ សង្កាត់ទាំងមូល ចូលរួម។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ក្រុមប្រឹក្សាឃុំ សង្កាត់ត្រូវធ្វើការបោះឆ្នោតអនុម័ត ដោយសម្លេងភាគច្រើនដាច់ខាតនៃសមាជិកក្រុមប្រឹក្សាទាំងមូល ដើម្បីសម្រេចបញ្ហាណាមួយដូចខាងក្រោម៖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- អនុម័តលើគម្រោងផែនការអភិវឌ្ឍន៍ឃុំ សង្កាត់ - អនុម័តលើគម្រោងផែនការថវិកាឃុំ សង្កាត់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កំណត់តម្លៃសារពើពន្ធមូលដ្ឋាន មិនមែនសារពើពន្ធមូលដ្ឋាន និងកំរៃសេវាផ្សេងៗ</a:t>
            </a:r>
          </a:p>
          <a:p>
            <a:pPr lvl="1">
              <a:lnSpc>
                <a:spcPct val="160000"/>
              </a:lnSpc>
              <a:buFontTx/>
              <a:buChar char="-"/>
            </a:pPr>
            <a:r>
              <a:rPr lang="km-KH" sz="1400" dirty="0">
                <a:latin typeface="Khmer OS Content" pitchFamily="2" charset="0"/>
                <a:cs typeface="Khmer OS Content" pitchFamily="2" charset="0"/>
              </a:rPr>
              <a:t>អនុម័តបទបញ្ជាផ្ទៃក្នុង និងដីកាឃុំ សង្កាត់ និងកិច្ចការផ្សេងៗទៀតដែលកំណត់ដោយក្រសួងមហាផ្ទៃ។</a:t>
            </a:r>
          </a:p>
        </p:txBody>
      </p:sp>
    </p:spTree>
    <p:extLst>
      <p:ext uri="{BB962C8B-B14F-4D97-AF65-F5344CB8AC3E}">
        <p14:creationId xmlns:p14="http://schemas.microsoft.com/office/powerpoint/2010/main" val="161293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138796"/>
            <a:ext cx="78867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តួនាទី មុខងារ​ និងអំណាចរបស់ក្រុមប្រឹក្សាឃុំ សង្កាត់</a:t>
            </a:r>
            <a:b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</a:br>
            <a:r>
              <a:rPr lang="km-KH" sz="20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(ច្បាប់ស្តីពីការគ្រប់គ្រងរដ្ឋបាលឃុំ សង្កាត់)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2564" y="1449610"/>
            <a:ext cx="816123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មាត្រា២៥-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រដ្ឋបាលឃុំ សង្កាត់ ត្រូវដឹកនាំ និងគ្រប់គ្រងដោយក្រុមប្រឹក្សាឃុំ សង្កាត់។ ក្រុមប្រឹក្សាឃុំ សង្កាត់ ត្រូវមានប្រធានក្រុមប្រឹក្សាឃុំ សង្កាត់។ ប្រធានក្រុមប្រឹក្សាឃុំ សង្កាត់ ជាមេឃុំ ចៅសង្កាត់។</a:t>
            </a:r>
            <a:endParaRPr lang="km-KH" sz="1800" dirty="0">
              <a:solidFill>
                <a:srgbClr val="C00000"/>
              </a:solidFill>
              <a:latin typeface="Khmer OS Content" pitchFamily="2" charset="0"/>
              <a:cs typeface="Khmer OS Content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មាត្រា៤១-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រដ្ឋបាលឃុំ សង្កាត់ មានតួនាទីជំរុញ និងគាំពារអភិបាលកិច្ចល្អ ដោយចាត់ចែងនិងប្រើប្រាស់ធនធាននានាដែលមាន ប្រកបដោយចិរភាព សម្រាប់បំពេញសេចក្តីត្រូវការជាមូលដ្ឋានក្នុងឃុំ សង្កាត់របស់ខ្លួន បំរើផលប្រយោជន៍រួមរបស់ប្រជាពលរដ្ឋ  និងគោរពផលប្រយោជន៍របស់ជាតិ ស្របតាមនយោបាយទូទៅរបស់រដ្ឋ។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Content" pitchFamily="2" charset="0"/>
                <a:cs typeface="Khmer OS Content" pitchFamily="2" charset="0"/>
              </a:rPr>
              <a:t>មាត្រ៤២-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 រដ្ឋបាលឃុំ សង្កាត់មានតួនាទីពីរប្រភេទគឺ៖ </a:t>
            </a:r>
            <a:r>
              <a:rPr lang="km-KH" sz="1800" dirty="0">
                <a:latin typeface="Kh Muol" pitchFamily="2" charset="0"/>
                <a:cs typeface="Kh Muol" pitchFamily="2" charset="0"/>
              </a:rPr>
              <a:t>១. តួនាទីបំរើកិច្ចការមូលដ្ឋាន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សម្រាប់បំរើផលប្រយោជន៍ឃុំ សង្កាត់ និងប្រជាពលរដ្ឋក្នុងឃុំ សង្កាត់របស់ខ្លួន។ </a:t>
            </a:r>
            <a:r>
              <a:rPr lang="km-KH" sz="1800" dirty="0">
                <a:latin typeface="Kh Muol" pitchFamily="2" charset="0"/>
                <a:cs typeface="Kh Muol" pitchFamily="2" charset="0"/>
              </a:rPr>
              <a:t>២. តួនាទីជាភ្នាក់ងារតំណាងរដ្ឋ 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ក្រោមការចាត់ចែង ឬការប្រគល់អំណាចរបស់អាជ្ញាធររដ្ឋ។</a:t>
            </a:r>
          </a:p>
          <a:p>
            <a:pPr marL="0" indent="0">
              <a:lnSpc>
                <a:spcPct val="160000"/>
              </a:lnSpc>
              <a:buNone/>
            </a:pPr>
            <a:endParaRPr lang="km-KH" sz="18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5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4217" y="307649"/>
            <a:ext cx="7635133" cy="999858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ក្នុងតួនាទីបំរើកិច្ចការមូលដ្ឋាន រដ្ឋបាលឃុំ សង្កាត់មានភារកិច្ច៖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83679" y="1449610"/>
            <a:ext cx="7580119" cy="4351338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ធានាសន្តិសុខសណ្តាប់ធ្នាប់ របៀបរៀបរយសាធារណៈ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រៀបចំចាត់ចែងសេវាសាធារណៈចាំបាច់ និងមើលការខុសត្រូវឳ្យកិច្ចការនោះដំណើរការល្អ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លើកទឹកចិត្តឳ្យមានការបង្កើនផាសុកភាព និងសុខុមាលភាពរបស់ប្រជាពលរដ្ឋ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ជំរុញកិច្ចអភិវឌ្ឍន៍សេដ្ឋកិច្ច-សង្គម និងលើកកម្ពស់ជីវភាពរស់នៅរបស់ប្រជាពលរដ្ឋ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ការពារថែរក្សាបរិស្ថាន ធនធានធម្មជាតិ វប្បធម៌ បេតិកភណ្ឌជាតិ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សម្របសម្រួលទស្សនៈរបស់ប្រជាពលរដ្ឋ ដើម្បីឳ្យមានការយោគយល់អធ្យាស្រ័យគ្នា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បំពេញកិច្ចការទូទៅ ដើម្បីឆ្លើយតបសេចក្តីត្រូវការរបស់ប្រជាពលរដ្ឋ។</a:t>
            </a:r>
          </a:p>
          <a:p>
            <a:pPr>
              <a:lnSpc>
                <a:spcPct val="160000"/>
              </a:lnSpc>
              <a:buFont typeface="Wingdings" pitchFamily="2" charset="2"/>
              <a:buChar char="§"/>
            </a:pPr>
            <a:endParaRPr lang="km-KH" sz="16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6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91327" y="1170774"/>
            <a:ext cx="6930640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ក្នុងតួនាទីជាភ្នាក់ងារតំណាងរដ្ឋ រដ្ឋបាលឃុំ សង្កាត់មានភារកិច្ច៖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8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800" dirty="0">
                <a:latin typeface="Khmer OS Content" pitchFamily="2" charset="0"/>
                <a:cs typeface="Khmer OS Content" pitchFamily="2" charset="0"/>
              </a:rPr>
              <a:t>អនុវត្តទៅតាមច្បាប់ ព្រះរាជក្រឹត្យ អនុក្រឹត្យ ប្រកាស និងលិខិតបទដ្ឋានពាក់ព័ន្ធ។ ក្នុងករណីនេះ អាជ្ញាធរ​រដ្ឋ​អាចធ្វើប្រតិភូកម្មអំណាចដល់ឃុំ សង្កាត់ ដោយភ្ជាប់មកជាមួយនូវការបង្កើនសមត្ថភាព និងផ្គត់ផ្គង់មធ្យោបាយ សម្ភារៈ ថវិកាដើម្បីអនុវត្ត។ ប្រតិភូកម្មខាងលើ ត្រូវផ្តល់ចំពោះតែសមូហភាពរបស់ក្រុមប្រឹក្សាឃុំ សង្កាត់ ប៉ុណ្ណោះ។ ឧទាហរណ៍ ការចុះបញ្ជីអត្រានុកូលដ្ឋាន និងការចុះឈ្មោះអ្នកបោះឆ្នោតនៅក្នុងឃុំ សង្កាត់។</a:t>
            </a:r>
          </a:p>
        </p:txBody>
      </p:sp>
    </p:spTree>
    <p:extLst>
      <p:ext uri="{BB962C8B-B14F-4D97-AF65-F5344CB8AC3E}">
        <p14:creationId xmlns:p14="http://schemas.microsoft.com/office/powerpoint/2010/main" val="163111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93048-CBD8-4B79-93A3-A6E53F87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0EF4B847-C9E1-4CBE-9E3D-F2DA2719C7F1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EC4FA-273B-4C06-B7B6-24FB78A2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14" y="1023919"/>
            <a:ext cx="8102286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4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05648"/>
          </a:xfrm>
        </p:spPr>
        <p:txBody>
          <a:bodyPr>
            <a:normAutofit/>
          </a:bodyPr>
          <a:lstStyle/>
          <a:p>
            <a:pPr algn="ctr"/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អំណាចរបស់រដ្ឋបាលឃុំ សង្កាត់</a:t>
            </a:r>
            <a:endParaRPr lang="en-US" sz="2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69137" y="1170774"/>
            <a:ext cx="6964823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4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រដ្ឋបាលឃុំ សង្កាត់មានអំណាចបញ្ញត្តិ និងអំណាចប្រតិបត្តិ (មាត្រា ៤៨)៖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អំណាចបញ្ញត្តិ៖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ត្រូវធ្វើឡើងតាមរយៈដីកាឃុំ សង្កាត់សម្រាប់គ្រប់គ្រងកិច្ចការនានា ក្នុងក្របខ័ណ្ឌ តួនាទី មុខងារនិងអំណាចរបស់ខ្លួន។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ដីកាឃុំ សង្កាត់ត្រូវធ្វើឡើងតាមការសំរេចរបស់ក្រុមប្រឹក្សាឃុំ សង្កាត់ ហើយត្រូវចុះហត្ថលេខាដោយមេឃុំ ចៅសង្កាត់។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	រដ្ឋបាលឃុំ សង្កាត់ ត្រូវធ្វើការផ្សព្វផ្សាយជាសាធារណៈ និងជាបន្ទាន់ក្នុងឃុំ សង្កាត់របស់ខ្លួននូវដីកាដែលបានសំរេចរួចហើយ។</a:t>
            </a:r>
          </a:p>
          <a:p>
            <a:pPr marL="0" indent="0">
              <a:lnSpc>
                <a:spcPct val="160000"/>
              </a:lnSpc>
              <a:buNone/>
            </a:pPr>
            <a:endParaRPr lang="km-KH" sz="1600" dirty="0">
              <a:latin typeface="Khmer OS Content" pitchFamily="2" charset="0"/>
              <a:cs typeface="Khmer OS Cont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63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05648"/>
          </a:xfrm>
        </p:spPr>
        <p:txBody>
          <a:bodyPr>
            <a:normAutofit/>
          </a:bodyPr>
          <a:lstStyle/>
          <a:p>
            <a:pPr algn="ctr"/>
            <a:r>
              <a:rPr lang="km-KH" sz="20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អំណាចរបស់រដ្ឋបាលឃុំ សង្កាត់ (ត)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34953" y="1170774"/>
            <a:ext cx="6828091" cy="463017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អំណាចប្រតិបត្តិ៖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km-KH" sz="1600" dirty="0">
                <a:solidFill>
                  <a:srgbClr val="C00000"/>
                </a:solidFill>
                <a:latin typeface="Khmer OS Muol Light" pitchFamily="2" charset="0"/>
                <a:cs typeface="Khmer OS Muol Light" pitchFamily="2" charset="0"/>
              </a:rPr>
              <a:t>	</a:t>
            </a:r>
            <a:r>
              <a:rPr lang="km-KH" sz="1600" dirty="0">
                <a:latin typeface="Khmer OS Content" pitchFamily="2" charset="0"/>
                <a:cs typeface="Khmer OS Content" pitchFamily="2" charset="0"/>
              </a:rPr>
              <a:t>រដ្ឋបាលឃុំ សង្កាត់ មានសិទ្ធិអនុវត្តសេចក្តីសំរេចរបស់ខ្លួន នៅក្នុងក្របខ័ណ្ឌតួនាទី មុខងារ និងអំណាចរបស់ខ្លួនដែលច្បាប់បានប្រគល់ឳ្យ។ អំណាចប្រតិបត្តិនេះត្រូវបានធ្វើប្រតិភូកម្មឳ្យទៅមេឃុំ ចៅសង្កាត់ ជាអ្នកអនុវត្តក្នុងនាមក្រុមប្រឹក្សាឃុំ សង្កាត់របស់ខ្លួន។</a:t>
            </a:r>
          </a:p>
        </p:txBody>
      </p:sp>
    </p:spTree>
    <p:extLst>
      <p:ext uri="{BB962C8B-B14F-4D97-AF65-F5344CB8AC3E}">
        <p14:creationId xmlns:p14="http://schemas.microsoft.com/office/powerpoint/2010/main" val="359696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603DB6-640C-4BD8-BDB8-905372341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3" y="3405"/>
            <a:ext cx="12203953" cy="688409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7587" y="1366686"/>
            <a:ext cx="11456255" cy="5112952"/>
          </a:xfrm>
        </p:spPr>
        <p:txBody>
          <a:bodyPr>
            <a:noAutofit/>
          </a:bodyPr>
          <a:lstStyle/>
          <a:p>
            <a:pPr marL="91440" lvl="2" indent="0" algn="just">
              <a:lnSpc>
                <a:spcPct val="150000"/>
              </a:lnSpc>
              <a:spcBef>
                <a:spcPts val="1000"/>
              </a:spcBef>
              <a:buNone/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ca-ES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ca-ES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  <a:p>
            <a:pPr marL="434340" lvl="2" indent="-342900" algn="just">
              <a:lnSpc>
                <a:spcPct val="150000"/>
              </a:lnSpc>
              <a:spcBef>
                <a:spcPts val="1000"/>
              </a:spcBef>
              <a:tabLst>
                <a:tab pos="357188" algn="l"/>
              </a:tabLst>
            </a:pPr>
            <a:endParaRPr lang="km-KH" sz="2400" spc="-100" dirty="0">
              <a:latin typeface="Kh Koulen" panose="02000500000000020004" pitchFamily="2" charset="0"/>
              <a:cs typeface="Kh Koulen" panose="02000500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96E69-7DF5-433C-B2E3-EFB0E2E37E59}"/>
              </a:ext>
            </a:extLst>
          </p:cNvPr>
          <p:cNvSpPr txBox="1"/>
          <p:nvPr/>
        </p:nvSpPr>
        <p:spPr>
          <a:xfrm>
            <a:off x="1789228" y="2385561"/>
            <a:ext cx="8601589" cy="2746906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6000" dirty="0">
                <a:effectLst/>
                <a:latin typeface="Kh Koulen" panose="02000500000000020004" pitchFamily="2" charset="0"/>
                <a:cs typeface="Kh Koulen" panose="02000500000000020004" pitchFamily="2" charset="0"/>
              </a:rPr>
              <a:t>សូមអរគុណ</a:t>
            </a:r>
          </a:p>
          <a:p>
            <a:pPr algn="ctr">
              <a:lnSpc>
                <a:spcPct val="150000"/>
              </a:lnSpc>
            </a:pPr>
            <a:r>
              <a:rPr lang="km-KH" sz="6000" dirty="0">
                <a:effectLst/>
                <a:latin typeface="Kh Koulen" panose="02000500000000020004" pitchFamily="2" charset="0"/>
                <a:cs typeface="Kh Koulen" panose="02000500000000020004" pitchFamily="2" charset="0"/>
              </a:rPr>
              <a:t>សម្រាប់ការយកចិត្តទុកដាក់</a:t>
            </a:r>
            <a:endParaRPr lang="en-US" sz="6000" dirty="0">
              <a:effectLst/>
              <a:latin typeface="Kh Koulen" panose="02000500000000020004" pitchFamily="2" charset="0"/>
              <a:cs typeface="Kh Koulen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89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22CF8-1B08-4F7B-AAF5-717BEA18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12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6DA61E8B-C1B3-4327-8726-EAE28F6DA29A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9C3822-8E3A-43D3-A6F2-71984C961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74" y="1080521"/>
            <a:ext cx="9919052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4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1B7B-A721-42A0-B299-AB1D6CFF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69433D-EC2C-4B91-B8FD-F198357B2E09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945EA6F-5DB2-472A-A344-66332B53E874}"/>
              </a:ext>
            </a:extLst>
          </p:cNvPr>
          <p:cNvSpPr/>
          <p:nvPr/>
        </p:nvSpPr>
        <p:spPr>
          <a:xfrm>
            <a:off x="92280" y="1668304"/>
            <a:ext cx="11979478" cy="197909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	</a:t>
            </a: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រាជរដ្ឋាភិបាលប្រគល់ឱ្យក្រុមប្រឹក្សានូវភាពជាម្ចាស់លើ មុខងារ សិទ្ធិ​អំណាច និងធនធាន ការទទួលខុសត្រូវ និងធនធាន(បុគ្គលិក ហិរញ្ញវត្ថុ និងទ្រព្យសម្បត្តិ) ដើម្បីឆ្លើយតបសេចក្តីត្រូវការរបស់មូលដ្ឋាន។ ក្រុមប្រឹក្សាត្រូវមានគណនេយ្យភាពចំពោះប្រជាពលរដ្ឋនៅមូលដ្នានលើបញ្ហាទាំងនោះ។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B92771-909D-4E6F-A274-6EAA30EAB83F}"/>
              </a:ext>
            </a:extLst>
          </p:cNvPr>
          <p:cNvSpPr/>
          <p:nvPr/>
        </p:nvSpPr>
        <p:spPr>
          <a:xfrm>
            <a:off x="594295" y="1069813"/>
            <a:ext cx="2126904" cy="586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វិមជ្ឈការ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9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8BD04-F2B6-4A5E-AFF7-54605C4A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F5FFE-A85D-4CB7-A741-98A91F70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19" y="975147"/>
            <a:ext cx="8144962" cy="490770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0BF8F80-2FAB-4EE6-9F82-F64448FAB481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3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6E495-FB26-4074-AE41-1F408BC2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DDFFA-18FD-4D6A-B625-B391BF66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20" y="1015457"/>
            <a:ext cx="11449280" cy="552345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9E9C339-8B68-4657-94F1-454F0CFD0369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556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CFB5-DE0C-4C2E-87DD-41A4F86A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CAD08B-3A62-4648-BA5F-10A367CED26E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08A986E9-BE4D-48BF-ABAF-0343C1F1700F}"/>
              </a:ext>
            </a:extLst>
          </p:cNvPr>
          <p:cNvSpPr/>
          <p:nvPr/>
        </p:nvSpPr>
        <p:spPr>
          <a:xfrm>
            <a:off x="106260" y="1796938"/>
            <a:ext cx="11979479" cy="208699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6075" lvl="1" indent="-4763">
              <a:lnSpc>
                <a:spcPct val="150000"/>
              </a:lnSpc>
            </a:pPr>
            <a:r>
              <a:rPr lang="en-US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		</a:t>
            </a: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រាជរដ្ឋាភិបាល ឬក្រសួង ស្ថាប័នធ្វើប្រតិភូកម្ម​​មុខងារ សិទ្ធអំណាច និងធនធាន (ហិរញ្ញវត្ថុ ទ្រព្យសម្បត្តិ និងបុគ្គលិក) ទៅឱ្យអង្គភាព​ក្រោម​បង្គាប់ ឬទៅឱ្យក្រុមប្រឹក្សាប្រភេទណាមួយ អនុវត្តក្នុងនាមរាជរដ្ឋាភិបាល ឬ​ក្រសួង ស្ថប័ននោះ។ អង្គភាព ឬក្រុមប្រឹក្សានោះត្រូវមានគណនេយ្យភាពចំពោះរាជរដ្ឋាភិបាល ឬ ក្រសួង ស្ថាប័ន ស្របទៅតាមតម្រូវការនៃការធ្វើប្រតិភូកម្មនោះ។</a:t>
            </a:r>
            <a:endParaRPr lang="en-US" sz="2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71024-66CA-4CCB-990F-C8C74F99EA79}"/>
              </a:ext>
            </a:extLst>
          </p:cNvPr>
          <p:cNvSpPr/>
          <p:nvPr/>
        </p:nvSpPr>
        <p:spPr>
          <a:xfrm>
            <a:off x="608276" y="1209391"/>
            <a:ext cx="2126904" cy="5865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វិសហមជ្ឈការ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286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4DF90-5916-4BBB-ACD0-DC8952A1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17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E9F648-E94A-4FC9-BFB5-27236B45EEEC}"/>
              </a:ext>
            </a:extLst>
          </p:cNvPr>
          <p:cNvGrpSpPr/>
          <p:nvPr/>
        </p:nvGrpSpPr>
        <p:grpSpPr>
          <a:xfrm>
            <a:off x="3234464" y="4924078"/>
            <a:ext cx="4980120" cy="335089"/>
            <a:chOff x="3366348" y="5750947"/>
            <a:chExt cx="4980120" cy="33508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1A0BAF-2BCA-4C9E-B0B9-D3CF815F1532}"/>
                </a:ext>
              </a:extLst>
            </p:cNvPr>
            <p:cNvCxnSpPr/>
            <p:nvPr/>
          </p:nvCxnSpPr>
          <p:spPr>
            <a:xfrm>
              <a:off x="3366348" y="6060734"/>
              <a:ext cx="12882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47C42C-4A3F-475A-8EBE-9FD3A14FCB44}"/>
                </a:ext>
              </a:extLst>
            </p:cNvPr>
            <p:cNvCxnSpPr>
              <a:cxnSpLocks/>
            </p:cNvCxnSpPr>
            <p:nvPr/>
          </p:nvCxnSpPr>
          <p:spPr>
            <a:xfrm>
              <a:off x="3366348" y="5750947"/>
              <a:ext cx="4980120" cy="115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6E5DA6-84C3-4286-A21A-1AAF4DDCCE21}"/>
                </a:ext>
              </a:extLst>
            </p:cNvPr>
            <p:cNvCxnSpPr>
              <a:cxnSpLocks/>
            </p:cNvCxnSpPr>
            <p:nvPr/>
          </p:nvCxnSpPr>
          <p:spPr>
            <a:xfrm>
              <a:off x="3376178" y="5762448"/>
              <a:ext cx="0" cy="29828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4F3A70-AB95-471E-B4C9-B4D9F5BC27B2}"/>
                </a:ext>
              </a:extLst>
            </p:cNvPr>
            <p:cNvCxnSpPr>
              <a:cxnSpLocks/>
            </p:cNvCxnSpPr>
            <p:nvPr/>
          </p:nvCxnSpPr>
          <p:spPr>
            <a:xfrm>
              <a:off x="8346468" y="5762448"/>
              <a:ext cx="0" cy="32358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ABA3F5-F3A7-41E8-9635-0553B60548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8038" y="6086036"/>
              <a:ext cx="1098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769C9C52-1B33-4674-9B86-542998E4DE3E}"/>
              </a:ext>
            </a:extLst>
          </p:cNvPr>
          <p:cNvSpPr txBox="1">
            <a:spLocks/>
          </p:cNvSpPr>
          <p:nvPr/>
        </p:nvSpPr>
        <p:spPr>
          <a:xfrm>
            <a:off x="114300" y="0"/>
            <a:ext cx="69824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១.២.អត្ថន័យ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B9793BB-AD79-498A-A916-F4EE4F653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293" y="1314899"/>
            <a:ext cx="6346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01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5978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១.៣.ក្របខ័ណ្ឌគោលនយោបាយ និងច្បាប់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8215" y="908066"/>
            <a:ext cx="5193745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266" y="1837759"/>
            <a:ext cx="11711092" cy="4655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គោលនយោបាយ និងច្បាប់មួយចំនួន ដែលគាំទ្រដល់ដំណើរការនៃការអនុវត្តកំណែទម្រង់វិមជ្ឈការ និងវិសហមជ្ឈការរួមមាន៖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យុទ្ធសាស្រ្តចតុកោណ ដំណាក់កាលទីមួយ ទីពីរ ទីបី និងទីបួន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ក្របខ័ណ្ឌយុទ្ធសាស្រ្ត ស្តីពីកំណែទម្រង់វិមជ្ឈការ និងវិសហមជ្ឈការ 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ច្បាប់ស្តីពីការគ្រប់គ្រងរដ្ឋបាលឃុំ សង្កាត់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ច្បាប់ស្តីពីការរៀបចំការបោះឆ្នោតជ្រើសរើសក្រុមប្រឹក្សាឃុំ សង្កាត់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ច្បាប់​ស្តីពី​ការគ្រប់គ្រងរដ្ឋបាលរាជធានី ខេត្ត ក្រុង ស្រុក ខណ្ឌ</a:t>
            </a: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ច្បាប់ស្តីពីការរៀបចំការបោះឆ្នោតជ្រើសរើសក្រុមប្រឹក្សារាជធានី ក្រុមប្រឹក្សាខេត្ត ក្រុមប្រឹក្សាក្រុង ក្រុមប្រឹក្សាស្រុក ក្រុមប្រឹក្សាខណ្ឌ</a:t>
            </a:r>
          </a:p>
          <a:p>
            <a:pPr lvl="1">
              <a:lnSpc>
                <a:spcPct val="150000"/>
              </a:lnSpc>
            </a:pPr>
            <a:endParaRPr lang="km-KH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742950" lvl="1" indent="-285750">
              <a:lnSpc>
                <a:spcPct val="150000"/>
              </a:lnSpc>
              <a:buFont typeface="Khmer OS Siemreap" panose="02000500000000020004" pitchFamily="2" charset="0"/>
              <a:buChar char="–"/>
            </a:pP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km-KH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14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AE7724E-3E35-482A-98A8-D8AB913AA1EE}"/>
              </a:ext>
            </a:extLst>
          </p:cNvPr>
          <p:cNvCxnSpPr/>
          <p:nvPr/>
        </p:nvCxnSpPr>
        <p:spPr>
          <a:xfrm rot="5400000">
            <a:off x="10297857" y="3705730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19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B773C-CD38-45CD-820D-4287581AAA98}"/>
              </a:ext>
            </a:extLst>
          </p:cNvPr>
          <p:cNvSpPr txBox="1"/>
          <p:nvPr/>
        </p:nvSpPr>
        <p:spPr>
          <a:xfrm>
            <a:off x="7268731" y="3103325"/>
            <a:ext cx="97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២០១៣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ED073B-6332-43C6-9D39-0F0AD1886702}"/>
              </a:ext>
            </a:extLst>
          </p:cNvPr>
          <p:cNvSpPr txBox="1"/>
          <p:nvPr/>
        </p:nvSpPr>
        <p:spPr>
          <a:xfrm>
            <a:off x="2629023" y="3121245"/>
            <a:ext cx="10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២០០៣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ED3F2F-6D93-4D84-B1B9-C17CBC8656A5}"/>
              </a:ext>
            </a:extLst>
          </p:cNvPr>
          <p:cNvSpPr txBox="1"/>
          <p:nvPr/>
        </p:nvSpPr>
        <p:spPr>
          <a:xfrm>
            <a:off x="1320718" y="4040359"/>
            <a:ext cx="9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២០០១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2AA9A3-4401-4ECD-A65F-37BFD7333349}"/>
              </a:ext>
            </a:extLst>
          </p:cNvPr>
          <p:cNvSpPr txBox="1"/>
          <p:nvPr/>
        </p:nvSpPr>
        <p:spPr>
          <a:xfrm>
            <a:off x="2041838" y="4040956"/>
            <a:ext cx="103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២០០២</a:t>
            </a:r>
            <a:endParaRPr lang="en-US" sz="1400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0D03E9-C50E-43A1-98BE-8256A5FABB47}"/>
              </a:ext>
            </a:extLst>
          </p:cNvPr>
          <p:cNvSpPr txBox="1"/>
          <p:nvPr/>
        </p:nvSpPr>
        <p:spPr>
          <a:xfrm>
            <a:off x="3753847" y="4039946"/>
            <a:ext cx="110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២០០៥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0D77C7-6FCC-4C86-BEAE-636533D71573}"/>
              </a:ext>
            </a:extLst>
          </p:cNvPr>
          <p:cNvSpPr txBox="1"/>
          <p:nvPr/>
        </p:nvSpPr>
        <p:spPr>
          <a:xfrm>
            <a:off x="4928821" y="3126708"/>
            <a:ext cx="96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២០០៨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8405A8-39EF-4A3D-BDBA-669F943C8170}"/>
              </a:ext>
            </a:extLst>
          </p:cNvPr>
          <p:cNvSpPr txBox="1"/>
          <p:nvPr/>
        </p:nvSpPr>
        <p:spPr>
          <a:xfrm>
            <a:off x="6472092" y="3088802"/>
            <a:ext cx="9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២០១០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91A3DE-15C2-4988-BED7-5809E6A47FF8}"/>
              </a:ext>
            </a:extLst>
          </p:cNvPr>
          <p:cNvSpPr txBox="1"/>
          <p:nvPr/>
        </p:nvSpPr>
        <p:spPr>
          <a:xfrm>
            <a:off x="8271620" y="4065867"/>
            <a:ext cx="9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២០១៥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6AE715-8CF4-4CC2-BF5C-02CF4B309E07}"/>
              </a:ext>
            </a:extLst>
          </p:cNvPr>
          <p:cNvSpPr txBox="1"/>
          <p:nvPr/>
        </p:nvSpPr>
        <p:spPr>
          <a:xfrm>
            <a:off x="9116369" y="4065715"/>
            <a:ext cx="94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២០១៧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A55A23-1C10-4FA8-8F62-302619B4C33F}"/>
              </a:ext>
            </a:extLst>
          </p:cNvPr>
          <p:cNvCxnSpPr/>
          <p:nvPr/>
        </p:nvCxnSpPr>
        <p:spPr>
          <a:xfrm rot="5400000">
            <a:off x="5709748" y="3715924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E7724E-3E35-482A-98A8-D8AB913AA1EE}"/>
              </a:ext>
            </a:extLst>
          </p:cNvPr>
          <p:cNvCxnSpPr/>
          <p:nvPr/>
        </p:nvCxnSpPr>
        <p:spPr>
          <a:xfrm rot="5400000">
            <a:off x="9746165" y="3693519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30F159-B8C4-474A-B8C5-2C3F6C20EB8A}"/>
              </a:ext>
            </a:extLst>
          </p:cNvPr>
          <p:cNvCxnSpPr/>
          <p:nvPr/>
        </p:nvCxnSpPr>
        <p:spPr>
          <a:xfrm rot="5400000">
            <a:off x="6553366" y="3696257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61F90C-5100-4ECA-BAFB-C33ACBE223B1}"/>
              </a:ext>
            </a:extLst>
          </p:cNvPr>
          <p:cNvCxnSpPr/>
          <p:nvPr/>
        </p:nvCxnSpPr>
        <p:spPr>
          <a:xfrm rot="5400000">
            <a:off x="9177955" y="3715933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977D391-C3CC-48C6-8026-53A341CC2376}"/>
              </a:ext>
            </a:extLst>
          </p:cNvPr>
          <p:cNvCxnSpPr/>
          <p:nvPr/>
        </p:nvCxnSpPr>
        <p:spPr>
          <a:xfrm rot="5400000">
            <a:off x="8329985" y="3715933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BC50CD2-86EC-4A9D-B118-3773A243B916}"/>
              </a:ext>
            </a:extLst>
          </p:cNvPr>
          <p:cNvCxnSpPr/>
          <p:nvPr/>
        </p:nvCxnSpPr>
        <p:spPr>
          <a:xfrm rot="5400000">
            <a:off x="11475122" y="3722345"/>
            <a:ext cx="697463" cy="9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9127D04-3100-4369-ABF6-CF66F4CE3146}"/>
              </a:ext>
            </a:extLst>
          </p:cNvPr>
          <p:cNvSpPr txBox="1"/>
          <p:nvPr/>
        </p:nvSpPr>
        <p:spPr>
          <a:xfrm>
            <a:off x="5648063" y="4057292"/>
            <a:ext cx="104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២០០៩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D9DE4F-F444-4D07-848F-D48E47B2C2E0}"/>
              </a:ext>
            </a:extLst>
          </p:cNvPr>
          <p:cNvSpPr txBox="1"/>
          <p:nvPr/>
        </p:nvSpPr>
        <p:spPr>
          <a:xfrm>
            <a:off x="9934824" y="4058188"/>
            <a:ext cx="9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២០១៨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835DE5-E164-4EF1-A111-0DAAD20F441F}"/>
              </a:ext>
            </a:extLst>
          </p:cNvPr>
          <p:cNvSpPr txBox="1"/>
          <p:nvPr/>
        </p:nvSpPr>
        <p:spPr>
          <a:xfrm>
            <a:off x="11074370" y="4065144"/>
            <a:ext cx="104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២០២៣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06400" y="1703604"/>
            <a:ext cx="11465862" cy="4207076"/>
            <a:chOff x="406400" y="1703604"/>
            <a:chExt cx="11465862" cy="4207076"/>
          </a:xfrm>
        </p:grpSpPr>
        <p:sp>
          <p:nvSpPr>
            <p:cNvPr id="40" name="Rounded Rectangular Callout 7">
              <a:extLst>
                <a:ext uri="{FF2B5EF4-FFF2-40B4-BE49-F238E27FC236}">
                  <a16:creationId xmlns:a16="http://schemas.microsoft.com/office/drawing/2014/main" id="{BB8CB37B-AA07-409E-AE6B-6D4F47874E16}"/>
                </a:ext>
              </a:extLst>
            </p:cNvPr>
            <p:cNvSpPr/>
            <p:nvPr/>
          </p:nvSpPr>
          <p:spPr>
            <a:xfrm>
              <a:off x="1425089" y="1715182"/>
              <a:ext cx="1980698" cy="1265698"/>
            </a:xfrm>
            <a:prstGeom prst="wedgeRoundRectCallout">
              <a:avLst>
                <a:gd name="adj1" fmla="val -25534"/>
                <a:gd name="adj2" fmla="val 79942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ច្បាប់​ឃុំ សង្កាត់ និង​ច្បាប់​បោះ​ឆ្នោត​ឃុំ សង្កាត់​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41" name="Rounded Rectangular Callout 8">
              <a:extLst>
                <a:ext uri="{FF2B5EF4-FFF2-40B4-BE49-F238E27FC236}">
                  <a16:creationId xmlns:a16="http://schemas.microsoft.com/office/drawing/2014/main" id="{706A4E2D-8AA4-4C1B-9387-1DD4ABFD88E0}"/>
                </a:ext>
              </a:extLst>
            </p:cNvPr>
            <p:cNvSpPr/>
            <p:nvPr/>
          </p:nvSpPr>
          <p:spPr>
            <a:xfrm>
              <a:off x="3437848" y="1715182"/>
              <a:ext cx="2308938" cy="1265698"/>
            </a:xfrm>
            <a:prstGeom prst="wedgeRoundRectCallout">
              <a:avLst>
                <a:gd name="adj1" fmla="val -2074"/>
                <a:gd name="adj2" fmla="val 8226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6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ក្របខ័ណ្ឌយុទ្ធសាស្រ្ត​ស្តីពី​កំណែទម្រង់វិមជ្ឈការ និង</a:t>
              </a:r>
            </a:p>
            <a:p>
              <a:pPr algn="ctr">
                <a:lnSpc>
                  <a:spcPct val="150000"/>
                </a:lnSpc>
              </a:pPr>
              <a:r>
                <a:rPr lang="km-KH" sz="16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   ​វិសហមជ្ឈការ</a:t>
              </a: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​​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42" name="Rounded Rectangular Callout 9">
              <a:extLst>
                <a:ext uri="{FF2B5EF4-FFF2-40B4-BE49-F238E27FC236}">
                  <a16:creationId xmlns:a16="http://schemas.microsoft.com/office/drawing/2014/main" id="{540AB517-34E2-44BC-AD64-AC3CD7225FD1}"/>
                </a:ext>
              </a:extLst>
            </p:cNvPr>
            <p:cNvSpPr/>
            <p:nvPr/>
          </p:nvSpPr>
          <p:spPr>
            <a:xfrm>
              <a:off x="5778847" y="1703604"/>
              <a:ext cx="2765535" cy="1284791"/>
            </a:xfrm>
            <a:prstGeom prst="wedgeRoundRectCallout">
              <a:avLst>
                <a:gd name="adj1" fmla="val -39584"/>
                <a:gd name="adj2" fmla="val 80834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បោះឆ្នោតជ្រើសរើស​ក្រុម​ប្រឹក្សា​រាជធានី ខេត្ត​ ក្រុង ស្រុក ខណ្ឌ (អាណត្តិទី១)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A61E3DF-3CF2-44D7-BEE7-D48DEB97B046}"/>
                </a:ext>
              </a:extLst>
            </p:cNvPr>
            <p:cNvCxnSpPr/>
            <p:nvPr/>
          </p:nvCxnSpPr>
          <p:spPr>
            <a:xfrm rot="5400000">
              <a:off x="2155669" y="3715933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82833D3-6B95-44F2-BEEF-600C289C48CF}"/>
                </a:ext>
              </a:extLst>
            </p:cNvPr>
            <p:cNvSpPr/>
            <p:nvPr/>
          </p:nvSpPr>
          <p:spPr>
            <a:xfrm>
              <a:off x="3058462" y="3421639"/>
              <a:ext cx="2250624" cy="54947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ដំណាក់កាលទី១</a:t>
              </a:r>
              <a:endParaRPr lang="en-US" sz="1400" dirty="0">
                <a:solidFill>
                  <a:schemeClr val="tx1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FB5D5BD-D8F5-49C0-A3DB-EB461BEDD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400" y="3416949"/>
              <a:ext cx="11407463" cy="140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DC154D9-16D7-4416-90D5-2628188FAA71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" y="3984841"/>
              <a:ext cx="11407463" cy="31977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D1BE52A-6D46-43FA-8D22-03F5CF976626}"/>
                </a:ext>
              </a:extLst>
            </p:cNvPr>
            <p:cNvCxnSpPr/>
            <p:nvPr/>
          </p:nvCxnSpPr>
          <p:spPr>
            <a:xfrm rot="5400000">
              <a:off x="1553703" y="3715933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E0426D-039F-4B7E-8CC6-187BD2AF4003}"/>
                </a:ext>
              </a:extLst>
            </p:cNvPr>
            <p:cNvSpPr/>
            <p:nvPr/>
          </p:nvSpPr>
          <p:spPr>
            <a:xfrm>
              <a:off x="5359800" y="3430963"/>
              <a:ext cx="2398763" cy="54015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ដំណាក់កាលទី២</a:t>
              </a:r>
              <a:endParaRPr lang="en-US" sz="1400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5D7B0B9-23BE-4C0E-833C-721C24D4B8F2}"/>
                </a:ext>
              </a:extLst>
            </p:cNvPr>
            <p:cNvSpPr/>
            <p:nvPr/>
          </p:nvSpPr>
          <p:spPr>
            <a:xfrm>
              <a:off x="7798414" y="3442622"/>
              <a:ext cx="2266164" cy="52338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schemeClr val="tx1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ដំណាក់កាលទី៣</a:t>
              </a:r>
              <a:endParaRPr lang="en-US" sz="1400" dirty="0">
                <a:solidFill>
                  <a:schemeClr val="tx1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918AAAC-92F6-4680-A904-938170A70B1B}"/>
                </a:ext>
              </a:extLst>
            </p:cNvPr>
            <p:cNvCxnSpPr/>
            <p:nvPr/>
          </p:nvCxnSpPr>
          <p:spPr>
            <a:xfrm rot="5400000">
              <a:off x="2710218" y="3715924"/>
              <a:ext cx="697463" cy="977"/>
            </a:xfrm>
            <a:prstGeom prst="lin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72" name="Rounded Rectangular Callout 12">
              <a:extLst>
                <a:ext uri="{FF2B5EF4-FFF2-40B4-BE49-F238E27FC236}">
                  <a16:creationId xmlns:a16="http://schemas.microsoft.com/office/drawing/2014/main" id="{F65BE375-0EB6-4479-9626-83A3212A652B}"/>
                </a:ext>
              </a:extLst>
            </p:cNvPr>
            <p:cNvSpPr/>
            <p:nvPr/>
          </p:nvSpPr>
          <p:spPr>
            <a:xfrm>
              <a:off x="1163820" y="4537066"/>
              <a:ext cx="2930405" cy="1007360"/>
            </a:xfrm>
            <a:prstGeom prst="wedgeRoundRectCallout">
              <a:avLst>
                <a:gd name="adj1" fmla="val -6776"/>
                <a:gd name="adj2" fmla="val -72546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បោះឆ្នោតជ្រើសរើស​ក្រុម​ប្រឹក្សា</a:t>
              </a:r>
            </a:p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​ឃុំ សង្កាត់​ (អាណត្តិទី១)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3" name="Rounded Rectangular Callout 13">
              <a:extLst>
                <a:ext uri="{FF2B5EF4-FFF2-40B4-BE49-F238E27FC236}">
                  <a16:creationId xmlns:a16="http://schemas.microsoft.com/office/drawing/2014/main" id="{276C50CD-3316-4A71-BA55-629F4154D523}"/>
                </a:ext>
              </a:extLst>
            </p:cNvPr>
            <p:cNvSpPr/>
            <p:nvPr/>
          </p:nvSpPr>
          <p:spPr>
            <a:xfrm>
              <a:off x="4136805" y="4509685"/>
              <a:ext cx="3308896" cy="1044834"/>
            </a:xfrm>
            <a:prstGeom prst="wedgeRoundRectCallout">
              <a:avLst>
                <a:gd name="adj1" fmla="val -13604"/>
                <a:gd name="adj2" fmla="val -89382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ច្បាប់​រាជធានី ខេត្ត​ ក្រុង ស្រុក ខណ្ឌ និង​ច្បាប់​បោះឆ្នោត​រាជធានី ខេត្ត​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4" name="Rounded Rectangular Callout 14">
              <a:extLst>
                <a:ext uri="{FF2B5EF4-FFF2-40B4-BE49-F238E27FC236}">
                  <a16:creationId xmlns:a16="http://schemas.microsoft.com/office/drawing/2014/main" id="{0A4C9272-9E5A-45F1-893F-84478490B540}"/>
                </a:ext>
              </a:extLst>
            </p:cNvPr>
            <p:cNvSpPr/>
            <p:nvPr/>
          </p:nvSpPr>
          <p:spPr>
            <a:xfrm>
              <a:off x="7552970" y="4588825"/>
              <a:ext cx="4319292" cy="1321855"/>
            </a:xfrm>
            <a:prstGeom prst="wedgeRoundRectCallout">
              <a:avLst>
                <a:gd name="adj1" fmla="val -64076"/>
                <a:gd name="adj2" fmla="val -93033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កម្មវិធីជាតិ​សម្រាប់​ការអភិវឌ្ឍ​តាម​បែប​ប្រជាធិប​តេយ្យ​នៅថ្នាក់​ក្រោម​ជាតិ ២០១០</a:t>
              </a:r>
              <a:r>
                <a:rPr lang="en-US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-</a:t>
              </a: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២០១៩</a:t>
              </a:r>
            </a:p>
            <a:p>
              <a:pPr algn="ctr">
                <a:lnSpc>
                  <a:spcPct val="150000"/>
                </a:lnSpc>
              </a:pPr>
              <a:r>
                <a:rPr lang="km-KH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ផអ៣ទី១ ទី២ និងទី៣</a:t>
              </a:r>
              <a:endParaRPr lang="en-US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1331D20-BA8B-464B-9C1C-0DD1EE5CEBAD}"/>
                </a:ext>
              </a:extLst>
            </p:cNvPr>
            <p:cNvSpPr/>
            <p:nvPr/>
          </p:nvSpPr>
          <p:spPr>
            <a:xfrm>
              <a:off x="10094409" y="3424382"/>
              <a:ext cx="1712694" cy="54673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យុទ្ធសាស្រ្ត​ចតុកោណ </a:t>
              </a:r>
            </a:p>
            <a:p>
              <a:pPr algn="ctr">
                <a:lnSpc>
                  <a:spcPct val="150000"/>
                </a:lnSpc>
              </a:pPr>
              <a:r>
                <a:rPr lang="km-KH" sz="1400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ដំណាក់កាលទី៤</a:t>
              </a:r>
              <a:endParaRPr lang="en-US" sz="1400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3ED3F2F-6D93-4D84-B1B9-C17CBC8656A5}"/>
              </a:ext>
            </a:extLst>
          </p:cNvPr>
          <p:cNvSpPr txBox="1"/>
          <p:nvPr/>
        </p:nvSpPr>
        <p:spPr>
          <a:xfrm>
            <a:off x="-52247" y="4039946"/>
            <a:ext cx="97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១៩៩៨</a:t>
            </a:r>
            <a:endParaRPr lang="en-US" dirty="0"/>
          </a:p>
        </p:txBody>
      </p:sp>
      <p:sp>
        <p:nvSpPr>
          <p:cNvPr id="85" name="Rounded Rectangular Callout 7">
            <a:extLst>
              <a:ext uri="{FF2B5EF4-FFF2-40B4-BE49-F238E27FC236}">
                <a16:creationId xmlns:a16="http://schemas.microsoft.com/office/drawing/2014/main" id="{BB8CB37B-AA07-409E-AE6B-6D4F47874E16}"/>
              </a:ext>
            </a:extLst>
          </p:cNvPr>
          <p:cNvSpPr/>
          <p:nvPr/>
        </p:nvSpPr>
        <p:spPr>
          <a:xfrm>
            <a:off x="97186" y="1718050"/>
            <a:ext cx="1295842" cy="1262830"/>
          </a:xfrm>
          <a:prstGeom prst="wedgeRoundRectCallout">
            <a:avLst>
              <a:gd name="adj1" fmla="val -25534"/>
              <a:gd name="adj2" fmla="val 79942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ទទួលបានសុខសន្តិភាព​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6AE715-8CF4-4CC2-BF5C-02CF4B309E07}"/>
              </a:ext>
            </a:extLst>
          </p:cNvPr>
          <p:cNvSpPr txBox="1"/>
          <p:nvPr/>
        </p:nvSpPr>
        <p:spPr>
          <a:xfrm>
            <a:off x="10241323" y="3066301"/>
            <a:ext cx="94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defRPr>
            </a:lvl1pPr>
          </a:lstStyle>
          <a:p>
            <a:r>
              <a:rPr lang="km-KH" dirty="0"/>
              <a:t>២០១៩</a:t>
            </a:r>
            <a:endParaRPr lang="en-US" dirty="0"/>
          </a:p>
        </p:txBody>
      </p:sp>
      <p:sp>
        <p:nvSpPr>
          <p:cNvPr id="81" name="Rounded Rectangular Callout 9">
            <a:extLst>
              <a:ext uri="{FF2B5EF4-FFF2-40B4-BE49-F238E27FC236}">
                <a16:creationId xmlns:a16="http://schemas.microsoft.com/office/drawing/2014/main" id="{540AB517-34E2-44BC-AD64-AC3CD7225FD1}"/>
              </a:ext>
            </a:extLst>
          </p:cNvPr>
          <p:cNvSpPr/>
          <p:nvPr/>
        </p:nvSpPr>
        <p:spPr>
          <a:xfrm>
            <a:off x="8779888" y="1726210"/>
            <a:ext cx="3043477" cy="1220770"/>
          </a:xfrm>
          <a:prstGeom prst="wedgeRoundRectCallout">
            <a:avLst>
              <a:gd name="adj1" fmla="val -7246"/>
              <a:gd name="adj2" fmla="val 80777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rPr>
              <a:t>អនុក្រឹត្យកែសម្រួលរចនាសម័្ពន្ធរដ្ឋបាលក្រុង ស្រុក ខណ្ឌ</a:t>
            </a:r>
            <a:endParaRPr lang="en-US" dirty="0">
              <a:solidFill>
                <a:prstClr val="black"/>
              </a:solidFill>
              <a:latin typeface="Khmer OS Battambang" pitchFamily="2" charset="0"/>
              <a:cs typeface="Khmer OS Battambang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7433742" y="3705730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4982461" y="3719783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D1BE52A-6D46-43FA-8D22-03F5CF976626}"/>
              </a:ext>
            </a:extLst>
          </p:cNvPr>
          <p:cNvCxnSpPr/>
          <p:nvPr/>
        </p:nvCxnSpPr>
        <p:spPr>
          <a:xfrm rot="5400000">
            <a:off x="57179" y="3715924"/>
            <a:ext cx="697463" cy="97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52" name="Title 3">
            <a:extLst>
              <a:ext uri="{FF2B5EF4-FFF2-40B4-BE49-F238E27FC236}">
                <a16:creationId xmlns:a16="http://schemas.microsoft.com/office/drawing/2014/main" id="{EF891B1B-E495-40E1-9835-16D638E3F7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75978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១.៣.ក្របខ័ណ្ឌគោលនយោបាយ និងច្បាប់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02992" y="1855357"/>
            <a:ext cx="201343" cy="4150027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10249" y="1815763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2EA176-EB6C-4175-B4B8-5FBE053DDD8E}"/>
              </a:ext>
            </a:extLst>
          </p:cNvPr>
          <p:cNvSpPr txBox="1">
            <a:spLocks/>
          </p:cNvSpPr>
          <p:nvPr/>
        </p:nvSpPr>
        <p:spPr>
          <a:xfrm>
            <a:off x="812423" y="1526673"/>
            <a:ext cx="11379577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ទស្សនទាននៃកំណែទម្រង់វិមជ្ឈការ និងវិសហមជ្ឈការនៅកម្ពុជា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រចនាសម្ព័ន្ធ និងតួនាទី ភារកិច្ច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មុខងារ និងធនធាន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40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ទំនាក់ទំនងការងារ និងខ្សែគណនេយ្យភាព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ជំពូកទី</a:t>
            </a: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៥</a:t>
            </a:r>
            <a:r>
              <a:rPr lang="km-KH" sz="32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៖ របៀបរបបការងារ</a:t>
            </a:r>
            <a:endParaRPr lang="en-US" sz="32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2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5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randomBar dir="vert"/>
      </p:transition>
    </mc:Choice>
    <mc:Fallback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63493" y="13868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8642" y="895390"/>
            <a:ext cx="2832958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១.៤.១ គោលការណ៍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61" y="3373963"/>
            <a:ext cx="2307172" cy="10295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រដ្ឋបាលឯកភាព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634171" y="2774615"/>
            <a:ext cx="1158240" cy="106341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10853" y="3837184"/>
            <a:ext cx="1225974" cy="131402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92411" y="2262606"/>
            <a:ext cx="4287522" cy="11156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ម្ចាស់ការក្នុងការគ្រប់គ្រង ចាត់ចែងមុខងារ និងធនធាន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92411" y="4265149"/>
            <a:ext cx="4287522" cy="1069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មានសមត្ថភាពសម្របសម្រួលប្រកបដោយប្រសិទ្ធភាព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09606" y="3373963"/>
            <a:ext cx="2512906" cy="10295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2501894" y="3675797"/>
            <a:ext cx="528320" cy="42587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2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51292" y="136869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62665" y="890617"/>
            <a:ext cx="3564478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១.៤.១ គោលការណ៍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02080" y="1190154"/>
            <a:ext cx="8818880" cy="5003186"/>
            <a:chOff x="1402080" y="1454146"/>
            <a:chExt cx="8818880" cy="5003186"/>
          </a:xfrm>
        </p:grpSpPr>
        <p:cxnSp>
          <p:nvCxnSpPr>
            <p:cNvPr id="46" name="Straight Connector 45"/>
            <p:cNvCxnSpPr>
              <a:stCxn id="15" idx="1"/>
              <a:endCxn id="6" idx="5"/>
            </p:cNvCxnSpPr>
            <p:nvPr/>
          </p:nvCxnSpPr>
          <p:spPr>
            <a:xfrm flipH="1" flipV="1">
              <a:off x="6576852" y="4537386"/>
              <a:ext cx="799284" cy="38041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1402080" y="1454146"/>
              <a:ext cx="8818880" cy="5003186"/>
              <a:chOff x="1613851" y="1413511"/>
              <a:chExt cx="7372280" cy="5003186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4442281" y="1413511"/>
                <a:ext cx="1760111" cy="1554480"/>
                <a:chOff x="4442281" y="1413511"/>
                <a:chExt cx="1760111" cy="1554480"/>
              </a:xfrm>
            </p:grpSpPr>
            <p:sp>
              <p:nvSpPr>
                <p:cNvPr id="18" name="Flowchart: Connector 17"/>
                <p:cNvSpPr/>
                <p:nvPr/>
              </p:nvSpPr>
              <p:spPr>
                <a:xfrm>
                  <a:off x="4456853" y="1413511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4442281" y="1637722"/>
                  <a:ext cx="1760111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ភាពជាតំណាង  សាធារណៈ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6353526" y="1640157"/>
                <a:ext cx="1737360" cy="1554480"/>
                <a:chOff x="6353526" y="1640157"/>
                <a:chExt cx="1737360" cy="1554480"/>
              </a:xfrm>
            </p:grpSpPr>
            <p:sp>
              <p:nvSpPr>
                <p:cNvPr id="14" name="Flowchart: Connector 13"/>
                <p:cNvSpPr/>
                <p:nvPr/>
              </p:nvSpPr>
              <p:spPr>
                <a:xfrm>
                  <a:off x="6353526" y="1640157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402279" y="1907778"/>
                  <a:ext cx="1670820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ស្វ័យភាពរបស់</a:t>
                  </a:r>
                </a:p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មូលដ្ឋាន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456853" y="3169919"/>
                <a:ext cx="1737360" cy="1554480"/>
                <a:chOff x="4456853" y="3169919"/>
                <a:chExt cx="1737360" cy="1554480"/>
              </a:xfrm>
            </p:grpSpPr>
            <p:sp>
              <p:nvSpPr>
                <p:cNvPr id="6" name="Flowchart: Connector 5"/>
                <p:cNvSpPr/>
                <p:nvPr/>
              </p:nvSpPr>
              <p:spPr>
                <a:xfrm>
                  <a:off x="4456853" y="3169919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4518343" y="3446262"/>
                  <a:ext cx="1592781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185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គោលការណ៍ការអភិវឌ្ឍតាមបែបប្រជាធិបតេយ្យ</a:t>
                  </a:r>
                  <a:endParaRPr lang="en-US" sz="185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7248771" y="3152371"/>
                <a:ext cx="1737360" cy="1554480"/>
                <a:chOff x="7248771" y="3152371"/>
                <a:chExt cx="1737360" cy="1554480"/>
              </a:xfrm>
            </p:grpSpPr>
            <p:sp>
              <p:nvSpPr>
                <p:cNvPr id="17" name="Flowchart: Connector 16"/>
                <p:cNvSpPr/>
                <p:nvPr/>
              </p:nvSpPr>
              <p:spPr>
                <a:xfrm>
                  <a:off x="7248771" y="3152371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344956" y="3365481"/>
                  <a:ext cx="1618973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ការពិគ្រោះយោបល់ និងការចូលរួម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2592465" y="4659148"/>
                <a:ext cx="1737360" cy="1645920"/>
                <a:chOff x="2592465" y="4659148"/>
                <a:chExt cx="1737360" cy="1645920"/>
              </a:xfrm>
            </p:grpSpPr>
            <p:sp>
              <p:nvSpPr>
                <p:cNvPr id="21" name="Flowchart: Connector 20"/>
                <p:cNvSpPr/>
                <p:nvPr/>
              </p:nvSpPr>
              <p:spPr>
                <a:xfrm>
                  <a:off x="2592465" y="4659148"/>
                  <a:ext cx="1737360" cy="164592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599980" y="4967668"/>
                  <a:ext cx="1641228" cy="1104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ការលើកស្ទួយ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សមធម៌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1613851" y="3212154"/>
                <a:ext cx="1737360" cy="1554480"/>
                <a:chOff x="1613851" y="3212154"/>
                <a:chExt cx="1737360" cy="1554480"/>
              </a:xfrm>
            </p:grpSpPr>
            <p:sp>
              <p:nvSpPr>
                <p:cNvPr id="20" name="Flowchart: Connector 19"/>
                <p:cNvSpPr/>
                <p:nvPr/>
              </p:nvSpPr>
              <p:spPr>
                <a:xfrm>
                  <a:off x="1613851" y="3212154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679453" y="3365481"/>
                  <a:ext cx="1556254" cy="12788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តម្លាភាព និងសុចរិតភាព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456853" y="4862217"/>
                <a:ext cx="1737360" cy="1554480"/>
                <a:chOff x="4456853" y="4862217"/>
                <a:chExt cx="1737360" cy="1554480"/>
              </a:xfrm>
            </p:grpSpPr>
            <p:sp>
              <p:nvSpPr>
                <p:cNvPr id="16" name="Flowchart: Connector 15"/>
                <p:cNvSpPr/>
                <p:nvPr/>
              </p:nvSpPr>
              <p:spPr>
                <a:xfrm>
                  <a:off x="4456853" y="4862217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4518343" y="5198023"/>
                  <a:ext cx="1594614" cy="11070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ការលើកកម្ពស់គុណភាពជីវិតរបស់ប្រជាជននៅក្នុងមូលដ្ឋាន</a:t>
                  </a:r>
                  <a:endParaRPr lang="en-US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6353526" y="4649513"/>
                <a:ext cx="1737360" cy="1554480"/>
                <a:chOff x="6353526" y="4649513"/>
                <a:chExt cx="1737360" cy="1554480"/>
              </a:xfrm>
            </p:grpSpPr>
            <p:sp>
              <p:nvSpPr>
                <p:cNvPr id="15" name="Flowchart: Connector 14"/>
                <p:cNvSpPr/>
                <p:nvPr/>
              </p:nvSpPr>
              <p:spPr>
                <a:xfrm>
                  <a:off x="6353526" y="4649513"/>
                  <a:ext cx="1737360" cy="1554480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6424443" y="4798019"/>
                  <a:ext cx="1648656" cy="13385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000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ការឆ្លើយតប និងគណនេយ្យភាព</a:t>
                  </a:r>
                  <a:endParaRPr lang="en-US" sz="20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470266" y="1637722"/>
                <a:ext cx="1812702" cy="1561138"/>
                <a:chOff x="2470266" y="1637722"/>
                <a:chExt cx="1812702" cy="1561138"/>
              </a:xfrm>
            </p:grpSpPr>
            <p:sp>
              <p:nvSpPr>
                <p:cNvPr id="19" name="Flowchart: Connector 18"/>
                <p:cNvSpPr/>
                <p:nvPr/>
              </p:nvSpPr>
              <p:spPr>
                <a:xfrm>
                  <a:off x="2470266" y="1637722"/>
                  <a:ext cx="1812702" cy="1561138"/>
                </a:xfrm>
                <a:prstGeom prst="flowChartConnector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536801" y="1922389"/>
                  <a:ext cx="1677904" cy="115428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m-KH" dirty="0">
                      <a:solidFill>
                        <a:schemeClr val="tx1"/>
                      </a:solidFill>
                      <a:latin typeface="Khmer OS Siemreap" panose="02000500000000020004" pitchFamily="2" charset="0"/>
                      <a:cs typeface="Khmer OS Siemreap" panose="02000500000000020004" pitchFamily="2" charset="0"/>
                    </a:rPr>
                    <a:t>វិធានការប្រឆាំងអំពើពុករលួយ និងការរំលោភអំណាច</a:t>
                  </a:r>
                  <a:endParaRPr lang="en-US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endParaRPr>
                </a:p>
              </p:txBody>
            </p:sp>
          </p:grpSp>
        </p:grpSp>
        <p:cxnSp>
          <p:nvCxnSpPr>
            <p:cNvPr id="44" name="Straight Connector 43"/>
            <p:cNvCxnSpPr>
              <a:stCxn id="6" idx="1"/>
              <a:endCxn id="19" idx="5"/>
            </p:cNvCxnSpPr>
            <p:nvPr/>
          </p:nvCxnSpPr>
          <p:spPr>
            <a:xfrm flipH="1" flipV="1">
              <a:off x="4277381" y="3010872"/>
              <a:ext cx="829914" cy="42733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4" idx="3"/>
              <a:endCxn id="6" idx="7"/>
            </p:cNvCxnSpPr>
            <p:nvPr/>
          </p:nvCxnSpPr>
          <p:spPr>
            <a:xfrm flipH="1">
              <a:off x="6576852" y="3007624"/>
              <a:ext cx="799284" cy="43057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" idx="2"/>
              <a:endCxn id="20" idx="6"/>
            </p:cNvCxnSpPr>
            <p:nvPr/>
          </p:nvCxnSpPr>
          <p:spPr>
            <a:xfrm flipH="1">
              <a:off x="3480347" y="3987794"/>
              <a:ext cx="1322593" cy="4223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7" idx="2"/>
              <a:endCxn id="6" idx="6"/>
            </p:cNvCxnSpPr>
            <p:nvPr/>
          </p:nvCxnSpPr>
          <p:spPr>
            <a:xfrm flipH="1">
              <a:off x="6881207" y="3970246"/>
              <a:ext cx="1261486" cy="175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6" idx="3"/>
              <a:endCxn id="21" idx="7"/>
            </p:cNvCxnSpPr>
            <p:nvPr/>
          </p:nvCxnSpPr>
          <p:spPr>
            <a:xfrm flipH="1">
              <a:off x="4346631" y="4537386"/>
              <a:ext cx="760664" cy="40343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8" idx="4"/>
              <a:endCxn id="6" idx="0"/>
            </p:cNvCxnSpPr>
            <p:nvPr/>
          </p:nvCxnSpPr>
          <p:spPr>
            <a:xfrm>
              <a:off x="5842074" y="3008626"/>
              <a:ext cx="0" cy="20192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678398" y="4757863"/>
              <a:ext cx="0" cy="173748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947797"/>
      </p:ext>
    </p:extLst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02430" y="94582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6237" y="1536039"/>
            <a:ext cx="1905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ក.ក្រុមប្រឹក្សា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4721" y="2110320"/>
            <a:ext cx="11880180" cy="2290602"/>
            <a:chOff x="-577307" y="3096251"/>
            <a:chExt cx="11426905" cy="1683736"/>
          </a:xfrm>
        </p:grpSpPr>
        <p:sp>
          <p:nvSpPr>
            <p:cNvPr id="7" name="Rectangle 6"/>
            <p:cNvSpPr/>
            <p:nvPr/>
          </p:nvSpPr>
          <p:spPr>
            <a:xfrm>
              <a:off x="-577307" y="3530423"/>
              <a:ext cx="3239806" cy="12495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m-KH" sz="12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រដ្ឋបាលរាជធានី ខេត្ត ក្រុង ស្រុក ខណ្ឌ ជានីតិបុគ្គលនៃនីតិសាធារណៈ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algn="ctr"/>
              <a:r>
                <a:rPr lang="km-KH" dirty="0">
                  <a:latin typeface="Khmer Mool1" panose="02000506000000020004" pitchFamily="2" charset="0"/>
                  <a:cs typeface="Khmer Mool1" panose="02000506000000020004" pitchFamily="2" charset="0"/>
                </a:rPr>
                <a:t> </a:t>
              </a:r>
              <a:endParaRPr lang="en-US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949218" y="3881370"/>
              <a:ext cx="1760679" cy="54767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ក្រុមប្រឹក្សា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763224" y="3778045"/>
              <a:ext cx="2085269" cy="75432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តំណាងដោយ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662003" y="3096251"/>
              <a:ext cx="3187595" cy="54767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បោះឆ្នោតដោយអសកល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8670863" y="3181137"/>
            <a:ext cx="3314037" cy="7423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មានអាណត្តិ៥ឆ្នាំ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670863" y="4250989"/>
            <a:ext cx="3314037" cy="12462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ផុតកំណត់នៅពេលក្រុម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ប្រឹក្សាថ្មីចូលកាន់តំណែង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cxnSp>
        <p:nvCxnSpPr>
          <p:cNvPr id="10" name="Straight Arrow Connector 9"/>
          <p:cNvCxnSpPr>
            <a:stCxn id="49" idx="3"/>
          </p:cNvCxnSpPr>
          <p:nvPr/>
        </p:nvCxnSpPr>
        <p:spPr>
          <a:xfrm flipV="1">
            <a:off x="7680989" y="2482853"/>
            <a:ext cx="900949" cy="1068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9" idx="3"/>
          </p:cNvCxnSpPr>
          <p:nvPr/>
        </p:nvCxnSpPr>
        <p:spPr>
          <a:xfrm flipV="1">
            <a:off x="7680989" y="3541902"/>
            <a:ext cx="885150" cy="9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9" idx="3"/>
          </p:cNvCxnSpPr>
          <p:nvPr/>
        </p:nvCxnSpPr>
        <p:spPr>
          <a:xfrm>
            <a:off x="7680989" y="3550951"/>
            <a:ext cx="885150" cy="1199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56237" y="902184"/>
            <a:ext cx="4562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3384355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58272" y="11537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3820" y="1826059"/>
            <a:ext cx="11151656" cy="3184147"/>
            <a:chOff x="220804" y="2721628"/>
            <a:chExt cx="11151656" cy="3184147"/>
          </a:xfrm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BA17B4EA-AEF1-4E3C-A9AB-0BA1FF865EBB}"/>
                </a:ext>
              </a:extLst>
            </p:cNvPr>
            <p:cNvSpPr/>
            <p:nvPr/>
          </p:nvSpPr>
          <p:spPr>
            <a:xfrm>
              <a:off x="220804" y="3636217"/>
              <a:ext cx="2285363" cy="1351139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100000"/>
              </a:pPr>
              <a:r>
                <a:rPr lang="en-US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  </a:t>
              </a:r>
              <a:r>
                <a:rPr lang="km-KH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សិទ្ធិអំណាច</a:t>
              </a:r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742956" y="2721628"/>
              <a:ext cx="3734838" cy="918419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ធ្វើសេចក្តីសម្រេចខាងបញ្ញត្តិ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14AA4D18-C7D6-4214-ACA0-F1D044F209AA}"/>
                </a:ext>
              </a:extLst>
            </p:cNvPr>
            <p:cNvSpPr/>
            <p:nvPr/>
          </p:nvSpPr>
          <p:spPr>
            <a:xfrm>
              <a:off x="3742956" y="4987356"/>
              <a:ext cx="3734838" cy="918419"/>
            </a:xfrm>
            <a:custGeom>
              <a:avLst/>
              <a:gdLst>
                <a:gd name="connsiteX0" fmla="*/ 0 w 2346389"/>
                <a:gd name="connsiteY0" fmla="*/ 134266 h 1342664"/>
                <a:gd name="connsiteX1" fmla="*/ 134266 w 2346389"/>
                <a:gd name="connsiteY1" fmla="*/ 0 h 1342664"/>
                <a:gd name="connsiteX2" fmla="*/ 2212123 w 2346389"/>
                <a:gd name="connsiteY2" fmla="*/ 0 h 1342664"/>
                <a:gd name="connsiteX3" fmla="*/ 2346389 w 2346389"/>
                <a:gd name="connsiteY3" fmla="*/ 134266 h 1342664"/>
                <a:gd name="connsiteX4" fmla="*/ 2346389 w 2346389"/>
                <a:gd name="connsiteY4" fmla="*/ 1208398 h 1342664"/>
                <a:gd name="connsiteX5" fmla="*/ 2212123 w 2346389"/>
                <a:gd name="connsiteY5" fmla="*/ 1342664 h 1342664"/>
                <a:gd name="connsiteX6" fmla="*/ 134266 w 2346389"/>
                <a:gd name="connsiteY6" fmla="*/ 1342664 h 1342664"/>
                <a:gd name="connsiteX7" fmla="*/ 0 w 2346389"/>
                <a:gd name="connsiteY7" fmla="*/ 1208398 h 1342664"/>
                <a:gd name="connsiteX8" fmla="*/ 0 w 2346389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6389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212123" y="0"/>
                  </a:lnTo>
                  <a:cubicBezTo>
                    <a:pt x="2286276" y="0"/>
                    <a:pt x="2346389" y="60113"/>
                    <a:pt x="2346389" y="134266"/>
                  </a:cubicBezTo>
                  <a:lnTo>
                    <a:pt x="2346389" y="1208398"/>
                  </a:lnTo>
                  <a:cubicBezTo>
                    <a:pt x="2346389" y="1282551"/>
                    <a:pt x="2286276" y="1342664"/>
                    <a:pt x="2212123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</a:t>
              </a: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ប្រតិបត្តិ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8420992" y="3496849"/>
              <a:ext cx="2951468" cy="1629871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ធ្វើឡើងនៅក្នុងកិច្ច​ប្រជុំ​ក្រុម​ប្រឹក្សា​</a:t>
              </a:r>
              <a:endParaRPr lang="en-US" sz="2400" kern="1200" dirty="0">
                <a:solidFill>
                  <a:schemeClr val="bg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3" name="Left Brace 22"/>
          <p:cNvSpPr/>
          <p:nvPr/>
        </p:nvSpPr>
        <p:spPr>
          <a:xfrm>
            <a:off x="2734536" y="2285268"/>
            <a:ext cx="1026082" cy="223241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427734">
            <a:off x="7754812" y="2481770"/>
            <a:ext cx="635194" cy="43276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0171021">
            <a:off x="7754787" y="4068053"/>
            <a:ext cx="635194" cy="43276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8515" y="1000975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630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768305" y="8419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9725" y="1520332"/>
            <a:ext cx="85651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	ខ.បុគ្គលិក</a:t>
            </a: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  <a:p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	ក្រុមប្រឹក្សានីមួយៗត្រូវមានបុគ្គលិករបស់ខ្លួនដូ​ច​ខាងក្រោម៖</a:t>
            </a:r>
            <a:endParaRPr lang="km-KH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4015" y="919580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6E3A7F03-DC40-4A5A-A1D7-29A326E2494C}"/>
              </a:ext>
            </a:extLst>
          </p:cNvPr>
          <p:cNvSpPr/>
          <p:nvPr/>
        </p:nvSpPr>
        <p:spPr>
          <a:xfrm>
            <a:off x="1124017" y="3089992"/>
            <a:ext cx="8070660" cy="66663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១.បុគ្គលិកដែលបានជ្រើសរើស និងតែងតាំងដោយក្រុមប្រឹក្សា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9B5FDD5D-556F-4F14-99AE-9B08E925F936}"/>
              </a:ext>
            </a:extLst>
          </p:cNvPr>
          <p:cNvSpPr/>
          <p:nvPr/>
        </p:nvSpPr>
        <p:spPr>
          <a:xfrm>
            <a:off x="1124015" y="4856761"/>
            <a:ext cx="8070663" cy="63043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៣.បុគ្គលិកដែលបានតែងតាំងឱ្យទៅបំពេញការងារជាមួយក្រុមប្រឹក្សា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8E53829F-207C-4955-B51B-E4C20924A972}"/>
              </a:ext>
            </a:extLst>
          </p:cNvPr>
          <p:cNvSpPr/>
          <p:nvPr/>
        </p:nvSpPr>
        <p:spPr>
          <a:xfrm>
            <a:off x="1124016" y="3950908"/>
            <a:ext cx="8070661" cy="708569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២.បុគ្គលិកដែលត្រូវបានរៀបចំឡើងវិញ និងផ្ទេរទៅឱ្យក្រុមប្រឹក្សា</a:t>
            </a:r>
            <a:endParaRPr lang="en-US" sz="3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20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2018815" y="69724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1959" y="1288338"/>
            <a:ext cx="10963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គ.មុខងារ</a:t>
            </a: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  <a:p>
            <a:endParaRPr lang="km-KH" sz="2400" dirty="0">
              <a:latin typeface="Khmer Mool1" panose="02000506000000020004" pitchFamily="2" charset="0"/>
              <a:ea typeface="Times New Roman" panose="02020603050405020304" pitchFamily="18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15103" y="1960714"/>
            <a:ext cx="6801322" cy="3494238"/>
            <a:chOff x="658758" y="1571351"/>
            <a:chExt cx="6801322" cy="3494238"/>
          </a:xfrm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658758" y="2736097"/>
              <a:ext cx="2389281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r>
                <a:rPr lang="km-KH" dirty="0"/>
                <a:t>​</a:t>
              </a:r>
              <a:endParaRPr lang="en-US" sz="24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1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4947201" y="1571351"/>
              <a:ext cx="2512879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0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មុខងារជាកាតព្វកិច្ច</a:t>
              </a: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4947200" y="3900843"/>
              <a:ext cx="2512879" cy="1164746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0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មុខងារជាជម្រើស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7" name="Left Brace 6"/>
            <p:cNvSpPr/>
            <p:nvPr/>
          </p:nvSpPr>
          <p:spPr>
            <a:xfrm>
              <a:off x="3313514" y="2388655"/>
              <a:ext cx="1368213" cy="1877872"/>
            </a:xfrm>
            <a:prstGeom prst="leftBrace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92851" y="866072"/>
            <a:ext cx="5110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១.៤.២ ការរៀបចំប្រព័ន្ធអភិបាលកិច្ច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r>
              <a:rPr lang="en-US" sz="2400" dirty="0"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891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1809410" y="212445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រដ្ឋបាល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851" y="1546340"/>
            <a:ext cx="1096302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ឃ. ហិរញ្ញវត្ថុ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829" y="2361732"/>
            <a:ext cx="11737193" cy="3145145"/>
            <a:chOff x="49966" y="3569547"/>
            <a:chExt cx="11772620" cy="2528735"/>
          </a:xfrm>
        </p:grpSpPr>
        <p:sp>
          <p:nvSpPr>
            <p:cNvPr id="6" name="Flowchart: Connector 5"/>
            <p:cNvSpPr/>
            <p:nvPr/>
          </p:nvSpPr>
          <p:spPr>
            <a:xfrm>
              <a:off x="49966" y="4067957"/>
              <a:ext cx="1998134" cy="1598506"/>
            </a:xfrm>
            <a:prstGeom prst="flowChartConnector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2400" b="1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ប្រភពចំណូល</a:t>
              </a:r>
              <a:endParaRPr lang="en-US" sz="2400" b="1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rot="20764715" flipH="1">
              <a:off x="2177408" y="4015080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5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rot="753388" flipH="1">
              <a:off x="2134100" y="5407671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6" name="Arrow: Left 20">
              <a:extLst>
                <a:ext uri="{FF2B5EF4-FFF2-40B4-BE49-F238E27FC236}">
                  <a16:creationId xmlns:a16="http://schemas.microsoft.com/office/drawing/2014/main" id="{B2426928-B0B3-4106-B5FD-4E63FF2E381F}"/>
                </a:ext>
              </a:extLst>
            </p:cNvPr>
            <p:cNvSpPr/>
            <p:nvPr/>
          </p:nvSpPr>
          <p:spPr>
            <a:xfrm flipH="1">
              <a:off x="2275966" y="4705105"/>
              <a:ext cx="1326147" cy="32421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5" y="3569547"/>
              <a:ext cx="6341142" cy="741215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m-KH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  <a:p>
              <a:pPr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ចំណូលពីប្រភពនៅមូលដ្ឋាន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4" y="4494059"/>
              <a:ext cx="8193381" cy="673815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ចំណូលពីថ្នាក់ជាតិ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629204" y="5368989"/>
              <a:ext cx="8193382" cy="729293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ចំណូលផ្សេងៗទៀតដែលកំណត់ដោយច្បាប់ ឬលិខិតបទដ្ឋានគតិយុត្ត</a:t>
              </a:r>
              <a:r>
                <a:rPr lang="km-KH" dirty="0">
                  <a:latin typeface="Khmer Mool1" panose="02000506000000020004" pitchFamily="2" charset="0"/>
                  <a:cs typeface="Khmer Mool1" panose="02000506000000020004" pitchFamily="2" charset="0"/>
                </a:rPr>
                <a:t>​</a:t>
              </a:r>
              <a:r>
                <a:rPr lang="km-KH" sz="1600" dirty="0"/>
                <a:t>​</a:t>
              </a:r>
              <a:endParaRPr lang="en-US" sz="2000" kern="12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64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640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១.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 </a:t>
            </a:r>
            <a:r>
              <a:rPr lang="en-US" sz="31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គោលការណ</a:t>
            </a:r>
            <a:r>
              <a:rPr lang="en-US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៍</a:t>
            </a:r>
            <a:r>
              <a:rPr lang="km-KH" sz="3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និង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ការរៀបចំ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ប្រព័ន្ធ</a:t>
            </a:r>
            <a:r>
              <a:rPr lang="en-US" sz="3200" dirty="0" err="1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អភិបាលកិច្ចនៅថ្នាក់ក្រោមជាតិ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897622"/>
            <a:ext cx="12089624" cy="5595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97622"/>
            <a:ext cx="12089624" cy="5595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5851" y="1032137"/>
            <a:ext cx="11693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ង. ទ្រព្យសម្បត្តិ</a:t>
            </a:r>
          </a:p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ទ្រព្យសម្បត្តិរបស់រដ្ឋបាលថ្នាក់ក្រោមជាតិរួមមាន </a:t>
            </a:r>
            <a:r>
              <a:rPr lang="km-KH" sz="2400" b="1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ទ្រព្យសម្បត្តិដែលរដ្ឋផ្ទេរ​ទៅឱ្យ និងទ្រព្យសម្បត្តិដែលរកបានដោយខ្លួនឯង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។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942" y="3011835"/>
            <a:ext cx="117886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ទ្រព្យសម្បត្តិដែលរដ្ឋផ្ទេរឱ្យ៖ រដ្ឋបាលថ្នាក់ក្រោមជាតិ អាចគ្រប់គ្រង ប្រើប្រាស់ និងអាចទាញផលចំណូលពីទ្រព្យសម្បត្តិនោះ។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ទ្រព្យសម្បត្តិដែលរដ្ឋបាលថ្នាក់ក្រោមជាតិរកបានដោយខ្លួនឯង៖ ជាកម្មសិទ្ធិដែលរដ្ឋបាលថ្នាក់ក្រោមជាតិមានសិទ្ធិស្វ័យសម្រចក្នុងការគ្រប់គ្រង និងការប្រើប្រាស់ ដើម្បីទាញយកផលចំណូលពីទ្រព្យសម្បត្តិទាំងនោះ។</a:t>
            </a:r>
          </a:p>
        </p:txBody>
      </p:sp>
    </p:spTree>
    <p:extLst>
      <p:ext uri="{BB962C8B-B14F-4D97-AF65-F5344CB8AC3E}">
        <p14:creationId xmlns:p14="http://schemas.microsoft.com/office/powerpoint/2010/main" val="71103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រចនាសម្ព័ន្ធ និងតួនាទី ភារកិច្ច</a:t>
            </a:r>
            <a:endParaRPr lang="en-US" sz="44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81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ជំពូកទី២</a:t>
            </a:r>
            <a:endParaRPr lang="en-US" sz="81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69320"/>
      </p:ext>
    </p:extLst>
  </p:cSld>
  <p:clrMapOvr>
    <a:masterClrMapping/>
  </p:clrMapOvr>
  <p:transition spd="slow">
    <p:comb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13367" y="1855356"/>
            <a:ext cx="180591" cy="435675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13367" y="1670621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068CCC-CCD7-4060-A013-1AFE6896CADB}"/>
              </a:ext>
            </a:extLst>
          </p:cNvPr>
          <p:cNvSpPr txBox="1">
            <a:spLocks/>
          </p:cNvSpPr>
          <p:nvPr/>
        </p:nvSpPr>
        <p:spPr>
          <a:xfrm>
            <a:off x="1121437" y="1440833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២.១. រចនាសម្ព័ន្ធ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២.២. ក្រុមប្រឹក្សា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២.៣. គណៈកម្មាធិការ និងការិយាល័យប្រជាពលរដ្ឋ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២.៤. គណៈអភិបាល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២.៥. នាយករដ្ឋបាល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២.៦. ការិយាល័យចំណុះ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sz="2800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495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131319" y="3756215"/>
            <a:ext cx="1192936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38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ទស្សនទាននៃកំណែទម្រង់វិមជ្ឈការ និងវិសហមជ្ឈការនៅកម្ពុជា</a:t>
            </a:r>
            <a:endParaRPr lang="en-US" sz="38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2322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88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ea typeface="Khmer OS Battambang" pitchFamily="2" charset="0"/>
                <a:cs typeface="Khmer Mool1" pitchFamily="2" charset="0"/>
              </a:rPr>
              <a:t>ជំពូកទី១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ea typeface="Khmer OS Battambang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0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106196" y="-102666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6333" y="687021"/>
            <a:ext cx="562076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២.១.១. អង្គការលេខរបស់រដ្ឋបាលក្រុង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11513" y="1338147"/>
            <a:ext cx="11701346" cy="5074854"/>
            <a:chOff x="893460" y="1654296"/>
            <a:chExt cx="10533050" cy="4760463"/>
          </a:xfrm>
        </p:grpSpPr>
        <p:grpSp>
          <p:nvGrpSpPr>
            <p:cNvPr id="6" name="Group 5"/>
            <p:cNvGrpSpPr/>
            <p:nvPr/>
          </p:nvGrpSpPr>
          <p:grpSpPr>
            <a:xfrm>
              <a:off x="893460" y="1654296"/>
              <a:ext cx="10533050" cy="4760463"/>
              <a:chOff x="809967" y="859332"/>
              <a:chExt cx="7789439" cy="50666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09967" y="859332"/>
                <a:ext cx="7789439" cy="5066655"/>
                <a:chOff x="-413417" y="-78"/>
                <a:chExt cx="7422877" cy="506665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413417" y="-78"/>
                  <a:ext cx="7422877" cy="5066655"/>
                  <a:chOff x="-413417" y="-78"/>
                  <a:chExt cx="7422877" cy="5066655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413417" y="-78"/>
                    <a:ext cx="7422877" cy="5066655"/>
                    <a:chOff x="-413417" y="-78"/>
                    <a:chExt cx="7422877" cy="5066655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413417" y="-78"/>
                      <a:ext cx="7422877" cy="5066655"/>
                      <a:chOff x="-413417" y="-78"/>
                      <a:chExt cx="7422877" cy="5066655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413417" y="-78"/>
                        <a:ext cx="7422877" cy="5066655"/>
                        <a:chOff x="-413417" y="-78"/>
                        <a:chExt cx="7422877" cy="5066655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413417" y="-78"/>
                          <a:ext cx="7422877" cy="5066655"/>
                          <a:chOff x="-413417" y="-78"/>
                          <a:chExt cx="7422877" cy="5066655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413417" y="-78"/>
                            <a:ext cx="7422877" cy="5066655"/>
                            <a:chOff x="-413417" y="-78"/>
                            <a:chExt cx="7422877" cy="5066655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413417" y="-78"/>
                              <a:ext cx="7422877" cy="5066655"/>
                              <a:chOff x="-413417" y="-78"/>
                              <a:chExt cx="7422877" cy="5066655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413417" y="-78"/>
                                <a:ext cx="7422877" cy="5066655"/>
                                <a:chOff x="-413417" y="-78"/>
                                <a:chExt cx="7422877" cy="5066655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413417" y="-78"/>
                                  <a:ext cx="7422877" cy="5066655"/>
                                  <a:chOff x="-413417" y="-78"/>
                                  <a:chExt cx="7422877" cy="5066655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144" y="2275634"/>
                                    <a:ext cx="3815729" cy="42967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065" y="2739763"/>
                                    <a:ext cx="3816221" cy="40456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0143" y="3667962"/>
                                    <a:ext cx="3815729" cy="438551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821958" y="4623745"/>
                                    <a:ext cx="3804574" cy="44251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48270" y="754853"/>
                                    <a:ext cx="1491146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3417" y="753930"/>
                                    <a:ext cx="1337092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4"/>
                                    <a:ext cx="1191297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771368"/>
                                    <a:ext cx="2586271" cy="40824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19832"/>
                                    <a:ext cx="2592621" cy="4481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147313"/>
                                    <a:ext cx="2586271" cy="43666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08181"/>
                                    <a:ext cx="2595816" cy="39936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275634"/>
                                    <a:ext cx="2586271" cy="45551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623744"/>
                                    <a:ext cx="2586271" cy="44283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204142" y="5015032"/>
                <a:ext cx="3998439" cy="437049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5481878" y="4635978"/>
              <a:ext cx="5414513" cy="4373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ការិយាល័យសាធារណការ ដឹកជញ្ចូន អនាម័យ បរិស្ថាន និងសណ្តាប់ធ្នាប់សារធារណៈ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23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39289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8422" y="910262"/>
            <a:ext cx="562076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២.១.១. អង្គការលេខរបស់រដ្ឋបាលស្រុក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88422" y="1647316"/>
            <a:ext cx="10533050" cy="4760463"/>
            <a:chOff x="893460" y="1654296"/>
            <a:chExt cx="10533050" cy="4760463"/>
          </a:xfrm>
        </p:grpSpPr>
        <p:grpSp>
          <p:nvGrpSpPr>
            <p:cNvPr id="6" name="Group 5"/>
            <p:cNvGrpSpPr/>
            <p:nvPr/>
          </p:nvGrpSpPr>
          <p:grpSpPr>
            <a:xfrm>
              <a:off x="893460" y="1654296"/>
              <a:ext cx="10533050" cy="4760463"/>
              <a:chOff x="809967" y="859332"/>
              <a:chExt cx="7789439" cy="506665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09967" y="859332"/>
                <a:ext cx="7789439" cy="5066655"/>
                <a:chOff x="-413417" y="-78"/>
                <a:chExt cx="7422877" cy="506665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413417" y="-78"/>
                  <a:ext cx="7422877" cy="5066655"/>
                  <a:chOff x="-413417" y="-78"/>
                  <a:chExt cx="7422877" cy="5066655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413417" y="-78"/>
                    <a:ext cx="7422877" cy="5066655"/>
                    <a:chOff x="-413417" y="-78"/>
                    <a:chExt cx="7422877" cy="5066655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413417" y="-78"/>
                      <a:ext cx="7422877" cy="5066655"/>
                      <a:chOff x="-413417" y="-78"/>
                      <a:chExt cx="7422877" cy="5066655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413417" y="-78"/>
                        <a:ext cx="7422877" cy="5066655"/>
                        <a:chOff x="-413417" y="-78"/>
                        <a:chExt cx="7422877" cy="5066655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413417" y="-78"/>
                          <a:ext cx="7422877" cy="5066655"/>
                          <a:chOff x="-413417" y="-78"/>
                          <a:chExt cx="7422877" cy="5066655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413417" y="-78"/>
                            <a:ext cx="7422877" cy="5066655"/>
                            <a:chOff x="-413417" y="-78"/>
                            <a:chExt cx="7422877" cy="5066655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413417" y="-78"/>
                              <a:ext cx="7422877" cy="5066655"/>
                              <a:chOff x="-413417" y="-78"/>
                              <a:chExt cx="7422877" cy="5066655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413417" y="-78"/>
                                <a:ext cx="7422877" cy="5066655"/>
                                <a:chOff x="-413417" y="-78"/>
                                <a:chExt cx="7422877" cy="5066655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413417" y="-78"/>
                                  <a:ext cx="7422877" cy="5066655"/>
                                  <a:chOff x="-413417" y="-78"/>
                                  <a:chExt cx="7422877" cy="5066655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275634"/>
                                    <a:ext cx="3194993" cy="42967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739763"/>
                                    <a:ext cx="3195404" cy="40456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3667962"/>
                                    <a:ext cx="3194993" cy="438551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4623745"/>
                                    <a:ext cx="3185653" cy="44251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948270" y="754853"/>
                                    <a:ext cx="1491146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3417" y="753930"/>
                                    <a:ext cx="1337092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4"/>
                                    <a:ext cx="1191297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771368"/>
                                    <a:ext cx="2586271" cy="40824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19832"/>
                                    <a:ext cx="2592621" cy="4481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147313"/>
                                    <a:ext cx="2586271" cy="43666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08181"/>
                                    <a:ext cx="2595816" cy="39936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និងគាំទ្រឃុំ 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275634"/>
                                    <a:ext cx="2586271" cy="45551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623744"/>
                                    <a:ext cx="2586271" cy="44283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854601" y="5015032"/>
                <a:ext cx="3347981" cy="437049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6362701" y="4635978"/>
              <a:ext cx="4533689" cy="4373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hmer OS Siemreap" panose="02000500000000020004" pitchFamily="2" charset="0"/>
                </a:rPr>
                <a:t> </a:t>
              </a: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ការិយាល័យកសិកម្ម ធនធានធម្មជាតិ និងបរិស្ថាន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313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039289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២.១. រចនាសម្ព័ន្ធ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7858" y="784295"/>
            <a:ext cx="676075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២.១.២. អង្គការលេខរបស់រដ្ឋបាលស្រុកនៃខេត្តបាត់ដំបង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67954" y="1366803"/>
            <a:ext cx="10924269" cy="4263308"/>
            <a:chOff x="649160" y="1654296"/>
            <a:chExt cx="10924269" cy="4841035"/>
          </a:xfrm>
        </p:grpSpPr>
        <p:grpSp>
          <p:nvGrpSpPr>
            <p:cNvPr id="6" name="Group 5"/>
            <p:cNvGrpSpPr/>
            <p:nvPr/>
          </p:nvGrpSpPr>
          <p:grpSpPr>
            <a:xfrm>
              <a:off x="649160" y="1654296"/>
              <a:ext cx="10924269" cy="4841035"/>
              <a:chOff x="629297" y="859332"/>
              <a:chExt cx="8078759" cy="515240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29297" y="859332"/>
                <a:ext cx="8078759" cy="5152409"/>
                <a:chOff x="-585582" y="-78"/>
                <a:chExt cx="7698579" cy="5152409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3289300" y="1231900"/>
                  <a:ext cx="243" cy="11757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11" name="Group 10"/>
                <p:cNvGrpSpPr/>
                <p:nvPr/>
              </p:nvGrpSpPr>
              <p:grpSpPr>
                <a:xfrm>
                  <a:off x="-585582" y="-78"/>
                  <a:ext cx="7698579" cy="5152409"/>
                  <a:chOff x="-585582" y="-78"/>
                  <a:chExt cx="7698579" cy="5152409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1606478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-585582" y="-78"/>
                    <a:ext cx="7698579" cy="5152409"/>
                    <a:chOff x="-585582" y="-78"/>
                    <a:chExt cx="7698579" cy="5152409"/>
                  </a:xfrm>
                </p:grpSpPr>
                <p:cxnSp>
                  <p:nvCxnSpPr>
                    <p:cNvPr id="15" name="Straight Connector 14"/>
                    <p:cNvCxnSpPr/>
                    <p:nvPr/>
                  </p:nvCxnSpPr>
                  <p:spPr>
                    <a:xfrm>
                      <a:off x="6850810" y="2243345"/>
                      <a:ext cx="386" cy="265665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-585582" y="-78"/>
                      <a:ext cx="7698579" cy="5152409"/>
                      <a:chOff x="-585582" y="-78"/>
                      <a:chExt cx="7698579" cy="5152409"/>
                    </a:xfrm>
                  </p:grpSpPr>
                  <p:cxnSp>
                    <p:nvCxnSpPr>
                      <p:cNvPr id="17" name="Straight Connector 16"/>
                      <p:cNvCxnSpPr/>
                      <p:nvPr/>
                    </p:nvCxnSpPr>
                    <p:spPr>
                      <a:xfrm>
                        <a:off x="3644973" y="602774"/>
                        <a:ext cx="2749573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-585582" y="-78"/>
                        <a:ext cx="7698579" cy="5152409"/>
                        <a:chOff x="-585582" y="-78"/>
                        <a:chExt cx="7698579" cy="5152409"/>
                      </a:xfrm>
                    </p:grpSpPr>
                    <p:cxnSp>
                      <p:nvCxnSpPr>
                        <p:cNvPr id="20" name="Straight Connector 19"/>
                        <p:cNvCxnSpPr/>
                        <p:nvPr/>
                      </p:nvCxnSpPr>
                      <p:spPr>
                        <a:xfrm>
                          <a:off x="3302000" y="1943100"/>
                          <a:ext cx="874395" cy="0"/>
                        </a:xfrm>
                        <a:prstGeom prst="line">
                          <a:avLst/>
                        </a:prstGeom>
                        <a:noFill/>
                        <a:ln w="19050" cap="flat" cmpd="sng" algn="ctr">
                          <a:solidFill>
                            <a:sysClr val="windowText" lastClr="000000"/>
                          </a:solidFill>
                          <a:prstDash val="solid"/>
                          <a:miter lim="800000"/>
                        </a:ln>
                        <a:effectLst/>
                      </p:spPr>
                    </p:cxnSp>
                    <p:grpSp>
                      <p:nvGrpSpPr>
                        <p:cNvPr id="21" name="Group 20"/>
                        <p:cNvGrpSpPr/>
                        <p:nvPr/>
                      </p:nvGrpSpPr>
                      <p:grpSpPr>
                        <a:xfrm>
                          <a:off x="-585582" y="-78"/>
                          <a:ext cx="7698579" cy="5152409"/>
                          <a:chOff x="-585582" y="-78"/>
                          <a:chExt cx="7698579" cy="5152409"/>
                        </a:xfrm>
                      </p:grpSpPr>
                      <p:cxnSp>
                        <p:nvCxnSpPr>
                          <p:cNvPr id="22" name="Straight Connector 21"/>
                          <p:cNvCxnSpPr/>
                          <p:nvPr/>
                        </p:nvCxnSpPr>
                        <p:spPr>
                          <a:xfrm>
                            <a:off x="3295650" y="1727200"/>
                            <a:ext cx="0" cy="516835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ysClr val="windowText" lastClr="000000"/>
                            </a:solidFill>
                            <a:prstDash val="solid"/>
                            <a:miter lim="800000"/>
                          </a:ln>
                          <a:effectLst/>
                        </p:spPr>
                      </p:cxnSp>
                      <p:grpSp>
                        <p:nvGrpSpPr>
                          <p:cNvPr id="23" name="Group 22"/>
                          <p:cNvGrpSpPr/>
                          <p:nvPr/>
                        </p:nvGrpSpPr>
                        <p:grpSpPr>
                          <a:xfrm>
                            <a:off x="-585582" y="-78"/>
                            <a:ext cx="7698579" cy="5152409"/>
                            <a:chOff x="-585582" y="-78"/>
                            <a:chExt cx="7698579" cy="5152409"/>
                          </a:xfrm>
                        </p:grpSpPr>
                        <p:grpSp>
                          <p:nvGrpSpPr>
                            <p:cNvPr id="24" name="Group 23"/>
                            <p:cNvGrpSpPr/>
                            <p:nvPr/>
                          </p:nvGrpSpPr>
                          <p:grpSpPr>
                            <a:xfrm>
                              <a:off x="-585582" y="-78"/>
                              <a:ext cx="7698579" cy="5152409"/>
                              <a:chOff x="-585582" y="-78"/>
                              <a:chExt cx="7698579" cy="5152409"/>
                            </a:xfrm>
                          </p:grpSpPr>
                          <p:cxnSp>
                            <p:nvCxnSpPr>
                              <p:cNvPr id="27" name="Straight Connector 26"/>
                              <p:cNvCxnSpPr/>
                              <p:nvPr/>
                            </p:nvCxnSpPr>
                            <p:spPr>
                              <a:xfrm>
                                <a:off x="6628946" y="3466673"/>
                                <a:ext cx="223383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8" name="Straight Connector 27"/>
                              <p:cNvCxnSpPr/>
                              <p:nvPr/>
                            </p:nvCxnSpPr>
                            <p:spPr>
                              <a:xfrm>
                                <a:off x="6628946" y="252052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29" name="Straight Connector 28"/>
                              <p:cNvCxnSpPr/>
                              <p:nvPr/>
                            </p:nvCxnSpPr>
                            <p:spPr>
                              <a:xfrm>
                                <a:off x="6628946" y="2945973"/>
                                <a:ext cx="222250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0" name="Straight Connector 29"/>
                              <p:cNvCxnSpPr/>
                              <p:nvPr/>
                            </p:nvCxnSpPr>
                            <p:spPr>
                              <a:xfrm flipH="1">
                                <a:off x="6628946" y="3898473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31" name="Straight Connector 30"/>
                              <p:cNvCxnSpPr/>
                              <p:nvPr/>
                            </p:nvCxnSpPr>
                            <p:spPr>
                              <a:xfrm flipH="1">
                                <a:off x="6635873" y="4899997"/>
                                <a:ext cx="222749" cy="0"/>
                              </a:xfrm>
                              <a:prstGeom prst="line">
                                <a:avLst/>
                              </a:prstGeom>
                              <a:noFill/>
                              <a:ln w="19050" cap="flat" cmpd="sng" algn="ctr">
                                <a:solidFill>
                                  <a:sysClr val="windowText" lastClr="000000"/>
                                </a:solidFill>
                                <a:prstDash val="solid"/>
                                <a:miter lim="800000"/>
                              </a:ln>
                              <a:effectLst/>
                            </p:spPr>
                          </p:cxnSp>
                          <p:grpSp>
                            <p:nvGrpSpPr>
                              <p:cNvPr id="32" name="Group 31"/>
                              <p:cNvGrpSpPr/>
                              <p:nvPr/>
                            </p:nvGrpSpPr>
                            <p:grpSpPr>
                              <a:xfrm>
                                <a:off x="-585582" y="-78"/>
                                <a:ext cx="7698579" cy="5152409"/>
                                <a:chOff x="-585582" y="-78"/>
                                <a:chExt cx="7698579" cy="5152409"/>
                              </a:xfrm>
                            </p:grpSpPr>
                            <p:cxnSp>
                              <p:nvCxnSpPr>
                                <p:cNvPr id="33" name="Straight Connector 32"/>
                                <p:cNvCxnSpPr/>
                                <p:nvPr/>
                              </p:nvCxnSpPr>
                              <p:spPr>
                                <a:xfrm>
                                  <a:off x="-361950" y="3917690"/>
                                  <a:ext cx="225051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4" name="Straight Connector 33"/>
                                <p:cNvCxnSpPr/>
                                <p:nvPr/>
                              </p:nvCxnSpPr>
                              <p:spPr>
                                <a:xfrm>
                                  <a:off x="-381000" y="3448050"/>
                                  <a:ext cx="200005" cy="135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5" name="Straight Connector 34"/>
                                <p:cNvCxnSpPr/>
                                <p:nvPr/>
                              </p:nvCxnSpPr>
                              <p:spPr>
                                <a:xfrm>
                                  <a:off x="-381000" y="2971997"/>
                                  <a:ext cx="209533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cxnSp>
                              <p:nvCxnSpPr>
                                <p:cNvPr id="36" name="Straight Connector 35"/>
                                <p:cNvCxnSpPr/>
                                <p:nvPr/>
                              </p:nvCxnSpPr>
                              <p:spPr>
                                <a:xfrm>
                                  <a:off x="-350259" y="4899997"/>
                                  <a:ext cx="213360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  <p:grpSp>
                              <p:nvGrpSpPr>
                                <p:cNvPr id="37" name="Group 36"/>
                                <p:cNvGrpSpPr/>
                                <p:nvPr/>
                              </p:nvGrpSpPr>
                              <p:grpSpPr>
                                <a:xfrm>
                                  <a:off x="-585582" y="-78"/>
                                  <a:ext cx="7698579" cy="5152409"/>
                                  <a:chOff x="-585582" y="-78"/>
                                  <a:chExt cx="7698579" cy="5152409"/>
                                </a:xfrm>
                              </p:grpSpPr>
                              <p:sp>
                                <p:nvSpPr>
                                  <p:cNvPr id="3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114550" y="-78"/>
                                    <a:ext cx="2236486" cy="44323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ក្រុមប្រឹក្សា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361139"/>
                                    <a:ext cx="3194993" cy="39122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ការិយាល័យរៀបចំដែនដី នគរូបនីយកម្ម សំណង់ និងភូមិបាល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1" y="2793999"/>
                                    <a:ext cx="3195404" cy="43234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endParaRPr lang="km-KH" sz="1000" dirty="0"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ការិយាល័យនីតិកម្ម និងសម្រុះសម្រួលវិវាទមូលដ្ឋាន</a:t>
                                    </a:r>
                                    <a:endParaRPr lang="en-US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3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3737860"/>
                                    <a:ext cx="3194993" cy="4346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0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 </a:t>
                                    </a: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ការិយាល័យសេដ្ឋកិច្ច និងអភិវឌ្ឍន៍សហគមន៍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440880" y="4708465"/>
                                    <a:ext cx="3185653" cy="443866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ការិយាល័យច្រកចេញចូលតែមួយ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884323" y="754853"/>
                                    <a:ext cx="1550008" cy="728329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គណៈកម្មាធិការសម្របសម្រួលបច្ចេកទេស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6394" y="736852"/>
                                    <a:ext cx="1567331" cy="72832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500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គណៈកម្មាធិការពិគ្រោះយោបល់កិច្ចការ ស្ដ្រី និងកុមារ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7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585582" y="753930"/>
                                    <a:ext cx="1395467" cy="72925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ការិយាល័យប្រជាពលរដ្ឋ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8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818163" y="733803"/>
                                    <a:ext cx="1294834" cy="73137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ts val="1500"/>
                                      </a:lnSpc>
                                      <a:spcAft>
                                        <a:spcPts val="0"/>
                                      </a:spcAft>
                                    </a:pPr>
                                    <a:r>
                                      <a:rPr lang="km-KH" sz="14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Mool1" panose="02000506000000020004" pitchFamily="2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គណៈកម្មាធិការលទ្ធកម្ម</a:t>
                                    </a:r>
                                    <a:endParaRPr lang="en-US" dirty="0">
                                      <a:effectLst/>
                                      <a:latin typeface="Khmer Mool1" panose="02000506000000020004" pitchFamily="2" charset="0"/>
                                      <a:ea typeface="Calibri" panose="020F0502020204030204" pitchFamily="34" charset="0"/>
                                      <a:cs typeface="Khmer Mool1" panose="02000506000000020004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4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818296"/>
                                    <a:ext cx="2601490" cy="408043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អង្គភាពលទ្ធកម្ម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0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7800" y="3288017"/>
                                    <a:ext cx="2607840" cy="41767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ការិយាល័យគ្រប់គ្រងធនធានមនុស្ស</a:t>
                                    </a:r>
                                    <a:r>
                                      <a:rPr lang="km-KH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1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1289" y="4224371"/>
                                    <a:ext cx="2611329" cy="436724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ការិយាល័យលេខាធិការក្រុមប្រឹក្សា</a:t>
                                    </a:r>
                                    <a:endParaRPr lang="en-US" sz="11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2" name="Straight Connector 51"/>
                                  <p:cNvCxnSpPr/>
                                  <p:nvPr/>
                                </p:nvCxnSpPr>
                                <p:spPr>
                                  <a:xfrm>
                                    <a:off x="-254000" y="2552700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3" name="Straight Connector 52"/>
                                  <p:cNvCxnSpPr/>
                                  <p:nvPr/>
                                </p:nvCxnSpPr>
                                <p:spPr>
                                  <a:xfrm>
                                    <a:off x="3289300" y="438150"/>
                                    <a:ext cx="1715" cy="40830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838200"/>
                                    <a:ext cx="1487921" cy="391698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គណៈអភិបាល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5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4171754" y="1730459"/>
                                    <a:ext cx="1835635" cy="38989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ការិយាល័យត្រួតពិនិត្យផ្ទៃក្នុង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56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46350" y="1365250"/>
                                    <a:ext cx="1487233" cy="36054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Calibri" panose="020F0502020204030204" pitchFamily="34" charset="0"/>
                                        <a:ea typeface="Calibri" panose="020F0502020204030204" pitchFamily="34" charset="0"/>
                                        <a:cs typeface="Khmer Mool1" panose="02000506000000020004" pitchFamily="2" charset="0"/>
                                      </a:rPr>
                                      <a:t>នាយករដ្ឋបាល</a:t>
                                    </a:r>
                                    <a:endParaRPr lang="en-US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57" name="Straight Connector 56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43871"/>
                                    <a:ext cx="7225460" cy="164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58" name="Straight Connector 57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2933700" y="44450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59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80995" y="3753717"/>
                                    <a:ext cx="2611035" cy="428025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ts val="16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ការិយាល័យផែនការ និងគាំទ្រឃុំ សង្កាត់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0" name="Straight Connector 59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230169"/>
                                    <a:ext cx="12700" cy="2669871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cxnSp>
                                <p:nvCxnSpPr>
                                  <p:cNvPr id="61" name="Straight Connector 60"/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3638550" y="438150"/>
                                    <a:ext cx="635" cy="168275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2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2386873"/>
                                    <a:ext cx="2601490" cy="373832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ការិយាល័យរដ្ឋបាល និងហិរញ្ញវត្ថុ</a:t>
                                    </a:r>
                                    <a:endParaRPr lang="en-US" sz="1400" dirty="0">
                                      <a:effectLst/>
                                      <a:latin typeface="Khmer OS Siemreap" panose="02000500000000020004" pitchFamily="2" charset="0"/>
                                      <a:ea typeface="Calibri" panose="020F0502020204030204" pitchFamily="34" charset="0"/>
                                      <a:cs typeface="Khmer OS Siemreap" panose="02000500000000020004" pitchFamily="2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63" name="Straight Connector 62"/>
                                  <p:cNvCxnSpPr/>
                                  <p:nvPr/>
                                </p:nvCxnSpPr>
                                <p:spPr>
                                  <a:xfrm>
                                    <a:off x="-374650" y="2552595"/>
                                    <a:ext cx="200008" cy="182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19050" cap="flat" cmpd="sng" algn="ctr">
                                    <a:solidFill>
                                      <a:sysClr val="windowText" lastClr="000000"/>
                                    </a:solidFill>
                                    <a:prstDash val="solid"/>
                                    <a:miter lim="800000"/>
                                  </a:ln>
                                  <a:effectLst/>
                                </p:spPr>
                              </p:cxnSp>
                              <p:sp>
                                <p:nvSpPr>
                                  <p:cNvPr id="64" name="Text Box 2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171450" y="4706971"/>
                                    <a:ext cx="2605780" cy="395847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headEnd/>
                                    <a:tailEnd/>
                                  </a:ln>
                                </p:spPr>
                                <p:style>
                                  <a:lnRef idx="2">
                                    <a:schemeClr val="accent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ot="0" vert="horz" wrap="square" lIns="91440" tIns="45720" rIns="91440" bIns="45720" anchor="ctr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km-KH" sz="1400" dirty="0"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Khmer OS Siemreap" panose="02000500000000020004" pitchFamily="2" charset="0"/>
                                      </a:rPr>
                                      <a:t>ការិយាល័យអប់រំ យុវជន និងកីឡា</a:t>
                                    </a:r>
                                    <a:r>
                                      <a:rPr lang="en-US" sz="1000" dirty="0">
                                        <a:solidFill>
                                          <a:srgbClr val="0000CC"/>
                                        </a:solidFill>
                                        <a:effectLst/>
                                        <a:latin typeface="Khmer OS Siemreap" panose="02000500000000020004" pitchFamily="2" charset="0"/>
                                        <a:ea typeface="Calibri" panose="020F0502020204030204" pitchFamily="34" charset="0"/>
                                        <a:cs typeface="DaunPenh" panose="01010101010101010101" pitchFamily="2" charset="0"/>
                                      </a:rPr>
                                      <a:t> </a:t>
                                    </a:r>
                                    <a:endParaRPr lang="en-US" sz="1100" dirty="0">
                                      <a:effectLst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DaunPenh" panose="01010101010101010101" pitchFamily="2" charset="0"/>
                                    </a:endParaRPr>
                                  </a:p>
                                </p:txBody>
                              </p:sp>
                            </p:grpSp>
                            <p:cxnSp>
                              <p:nvCxnSpPr>
                                <p:cNvPr id="38" name="Straight Connector 37"/>
                                <p:cNvCxnSpPr/>
                                <p:nvPr/>
                              </p:nvCxnSpPr>
                              <p:spPr>
                                <a:xfrm>
                                  <a:off x="-350259" y="4420644"/>
                                  <a:ext cx="155582" cy="0"/>
                                </a:xfrm>
                                <a:prstGeom prst="line">
                                  <a:avLst/>
                                </a:prstGeom>
                                <a:noFill/>
                                <a:ln w="19050" cap="flat" cmpd="sng" algn="ctr">
                                  <a:solidFill>
                                    <a:sysClr val="windowText" lastClr="000000"/>
                                  </a:solidFill>
                                  <a:prstDash val="solid"/>
                                  <a:miter lim="800000"/>
                                </a:ln>
                                <a:effectLst/>
                              </p:spPr>
                            </p:cxnSp>
                          </p:grpSp>
                        </p:grpSp>
                        <p:cxnSp>
                          <p:nvCxnSpPr>
                            <p:cNvPr id="25" name="Straight Connector 24"/>
                            <p:cNvCxnSpPr/>
                            <p:nvPr/>
                          </p:nvCxnSpPr>
                          <p:spPr>
                            <a:xfrm>
                              <a:off x="4964130" y="60325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  <p:cxnSp>
                          <p:nvCxnSpPr>
                            <p:cNvPr id="26" name="Straight Connector 25"/>
                            <p:cNvCxnSpPr/>
                            <p:nvPr/>
                          </p:nvCxnSpPr>
                          <p:spPr>
                            <a:xfrm>
                              <a:off x="6381622" y="609600"/>
                              <a:ext cx="0" cy="130555"/>
                            </a:xfrm>
                            <a:prstGeom prst="line">
                              <a:avLst/>
                            </a:prstGeom>
                            <a:noFill/>
                            <a:ln w="19050" cap="flat" cmpd="sng" algn="ctr">
                              <a:solidFill>
                                <a:sysClr val="windowText" lastClr="000000"/>
                              </a:solidFill>
                              <a:prstDash val="solid"/>
                              <a:miter lim="800000"/>
                            </a:ln>
                            <a:effectLst/>
                          </p:spPr>
                        </p:cxnSp>
                      </p:grpSp>
                    </p:grpSp>
                  </p:grpSp>
                  <p:cxnSp>
                    <p:nvCxnSpPr>
                      <p:cNvPr id="19" name="Straight Connector 18"/>
                      <p:cNvCxnSpPr/>
                      <p:nvPr/>
                    </p:nvCxnSpPr>
                    <p:spPr>
                      <a:xfrm>
                        <a:off x="268766" y="608648"/>
                        <a:ext cx="2679832" cy="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</p:cxnSp>
                </p:grpSp>
              </p:grp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277414" y="615154"/>
                    <a:ext cx="0" cy="13017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cxnSp>
            <p:nvCxnSpPr>
              <p:cNvPr id="8" name="Straight Connector 7"/>
              <p:cNvCxnSpPr/>
              <p:nvPr/>
            </p:nvCxnSpPr>
            <p:spPr>
              <a:xfrm flipH="1">
                <a:off x="8177514" y="5249119"/>
                <a:ext cx="23304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4854601" y="5083781"/>
                <a:ext cx="3347981" cy="43672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m-KH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 </a:t>
                </a:r>
                <a:r>
                  <a:rPr lang="km-KH" sz="1400" dirty="0">
                    <a:effectLst/>
                    <a:latin typeface="Khmer OS Siemreap" panose="02000500000000020004" pitchFamily="2" charset="0"/>
                    <a:ea typeface="Calibri" panose="020F0502020204030204" pitchFamily="34" charset="0"/>
                    <a:cs typeface="Khmer OS Siemreap" panose="02000500000000020004" pitchFamily="2" charset="0"/>
                  </a:rPr>
                  <a:t>ការិយាល័យសង្គមកិច្ច និងសុខមាលភាពសង្គម</a:t>
                </a:r>
                <a:endParaRPr lang="en-US" sz="1100" dirty="0"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65" name="Text Box 2"/>
            <p:cNvSpPr txBox="1">
              <a:spLocks noChangeArrowheads="1"/>
            </p:cNvSpPr>
            <p:nvPr/>
          </p:nvSpPr>
          <p:spPr bwMode="auto">
            <a:xfrm>
              <a:off x="6362702" y="4727324"/>
              <a:ext cx="4513322" cy="388014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hmer OS Siemreap" panose="02000500000000020004" pitchFamily="2" charset="0"/>
                </a:rPr>
                <a:t> </a:t>
              </a: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ការិយាល័យកសិកម្ម ធនធានធម្មជាតិ និងបរិស្ថាន</a:t>
              </a:r>
              <a:endParaRPr lang="en-US" sz="1100" dirty="0">
                <a:effectLst/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779655" y="6123233"/>
            <a:ext cx="319347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779655" y="5473832"/>
            <a:ext cx="2880176" cy="795984"/>
            <a:chOff x="1949196" y="5646697"/>
            <a:chExt cx="2880176" cy="795984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954443" y="5646697"/>
              <a:ext cx="0" cy="6494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949196" y="5939426"/>
              <a:ext cx="31934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1" name="Text Box 2"/>
            <p:cNvSpPr txBox="1">
              <a:spLocks noChangeArrowheads="1"/>
            </p:cNvSpPr>
            <p:nvPr/>
          </p:nvSpPr>
          <p:spPr bwMode="auto">
            <a:xfrm>
              <a:off x="2268543" y="5797489"/>
              <a:ext cx="2560829" cy="2981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គ្រឹះស្ថានបឋមសិក្សាសាធារណៈ</a:t>
              </a:r>
              <a:r>
                <a:rPr lang="en-US" sz="1000" dirty="0">
                  <a:solidFill>
                    <a:srgbClr val="0000CC"/>
                  </a:solidFill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DaunPenh" panose="01010101010101010101" pitchFamily="2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endParaRPr>
            </a:p>
          </p:txBody>
        </p:sp>
        <p:sp>
          <p:nvSpPr>
            <p:cNvPr id="72" name="Text Box 2"/>
            <p:cNvSpPr txBox="1">
              <a:spLocks noChangeArrowheads="1"/>
            </p:cNvSpPr>
            <p:nvPr/>
          </p:nvSpPr>
          <p:spPr bwMode="auto">
            <a:xfrm>
              <a:off x="2268542" y="6161641"/>
              <a:ext cx="2560830" cy="28104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km-KH" sz="1400" dirty="0">
                  <a:latin typeface="Khmer OS Siemreap" panose="02000500000000020004" pitchFamily="2" charset="0"/>
                  <a:ea typeface="Calibri" panose="020F0502020204030204" pitchFamily="34" charset="0"/>
                  <a:cs typeface="Khmer OS Siemreap" panose="02000500000000020004" pitchFamily="2" charset="0"/>
                </a:rPr>
                <a:t>គ្រឹះស្ថានមតេយ្យសិក្សាសាធារណៈ</a:t>
              </a:r>
              <a:r>
                <a:rPr lang="en-US" sz="1000" dirty="0">
                  <a:solidFill>
                    <a:srgbClr val="0000CC"/>
                  </a:solidFill>
                  <a:effectLst/>
                  <a:latin typeface="Khmer OS Siemreap" panose="02000500000000020004" pitchFamily="2" charset="0"/>
                  <a:ea typeface="Calibri" panose="020F0502020204030204" pitchFamily="34" charset="0"/>
                  <a:cs typeface="DaunPenh" panose="01010101010101010101" pitchFamily="2" charset="0"/>
                </a:rPr>
                <a:t> 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aunPenh" panose="0101010101010101010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8614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189157" y="0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145898" y="1550998"/>
            <a:ext cx="10281853" cy="2977516"/>
            <a:chOff x="5673522" y="3447628"/>
            <a:chExt cx="7302354" cy="2977516"/>
          </a:xfrm>
        </p:grpSpPr>
        <p:sp>
          <p:nvSpPr>
            <p:cNvPr id="78" name="Rectangle 77"/>
            <p:cNvSpPr/>
            <p:nvPr/>
          </p:nvSpPr>
          <p:spPr>
            <a:xfrm>
              <a:off x="8789543" y="4529274"/>
              <a:ext cx="4186333" cy="7450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មានអាណត្តិ៥ឆ្នាំ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89543" y="5645685"/>
              <a:ext cx="4186333" cy="77945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ផុតកំណត់នៅពេលក្រុមប្រឹក្សាថ្មីចូលកាន់តំណែង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5673522" y="3447628"/>
              <a:ext cx="7302354" cy="1826713"/>
              <a:chOff x="4911511" y="3925583"/>
              <a:chExt cx="7302354" cy="134274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4911511" y="4720660"/>
                <a:ext cx="1760679" cy="54767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dirty="0">
                    <a:solidFill>
                      <a:schemeClr val="tx1"/>
                    </a:solidFill>
                    <a:latin typeface="Khmer Mool1" panose="02000506000000020004" pitchFamily="2" charset="0"/>
                    <a:cs typeface="Khmer Mool1" panose="02000506000000020004" pitchFamily="2" charset="0"/>
                  </a:rPr>
                  <a:t>ក្រុមប្រឹក្សា</a:t>
                </a:r>
                <a:endParaRPr lang="en-US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027531" y="3925583"/>
                <a:ext cx="4186334" cy="54767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sz="24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បោះឆ្នោតដោយអសកល</a:t>
                </a:r>
                <a:endPara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</p:grpSp>
      <p:sp>
        <p:nvSpPr>
          <p:cNvPr id="88" name="Rectangle: Rounded Corners 40">
            <a:extLst>
              <a:ext uri="{FF2B5EF4-FFF2-40B4-BE49-F238E27FC236}">
                <a16:creationId xmlns:a16="http://schemas.microsoft.com/office/drawing/2014/main" id="{BAF36761-157A-468C-99F3-34D57316D897}"/>
              </a:ext>
            </a:extLst>
          </p:cNvPr>
          <p:cNvSpPr/>
          <p:nvPr/>
        </p:nvSpPr>
        <p:spPr>
          <a:xfrm>
            <a:off x="461043" y="3555381"/>
            <a:ext cx="3848779" cy="11241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ក្រុមប្រឹក្សាក្រុង</a:t>
            </a:r>
            <a:r>
              <a:rPr lang="en-U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១១ ទៅ ២១រូប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m-KH" sz="2000" dirty="0">
                <a:solidFill>
                  <a:srgbClr val="0F0FCF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ក្រុមប្រឹក្សាស្រុក ១១ ទៅ ២១រូប</a:t>
            </a:r>
            <a:endParaRPr lang="en-US" sz="2000" dirty="0">
              <a:solidFill>
                <a:srgbClr val="0F0FCF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11125" indent="-1111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rgbClr val="00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cxnSp>
        <p:nvCxnSpPr>
          <p:cNvPr id="6" name="Straight Arrow Connector 5"/>
          <p:cNvCxnSpPr>
            <a:stCxn id="75" idx="3"/>
          </p:cNvCxnSpPr>
          <p:nvPr/>
        </p:nvCxnSpPr>
        <p:spPr>
          <a:xfrm flipV="1">
            <a:off x="3624967" y="2082441"/>
            <a:ext cx="1660097" cy="9227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5" idx="3"/>
          </p:cNvCxnSpPr>
          <p:nvPr/>
        </p:nvCxnSpPr>
        <p:spPr>
          <a:xfrm>
            <a:off x="3624967" y="3005178"/>
            <a:ext cx="16013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5" idx="3"/>
          </p:cNvCxnSpPr>
          <p:nvPr/>
        </p:nvCxnSpPr>
        <p:spPr>
          <a:xfrm>
            <a:off x="3624967" y="3005178"/>
            <a:ext cx="1601374" cy="889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54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allAtOnce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180494" y="-36293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0323" y="921516"/>
            <a:ext cx="3649331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DaunPenh" panose="01010101010101010101" pitchFamily="2" charset="0"/>
              </a:rPr>
              <a:t>.</a:t>
            </a: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២.១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DaunPenh" panose="01010101010101010101" pitchFamily="2" charset="0"/>
              </a:rPr>
              <a:t>. </a:t>
            </a:r>
            <a:r>
              <a:rPr lang="km-KH" sz="2400" dirty="0">
                <a:latin typeface="Calibri" panose="020F0502020204030204" pitchFamily="34" charset="0"/>
                <a:ea typeface="Times New Roman" panose="02020603050405020304" pitchFamily="18" charset="0"/>
                <a:cs typeface="Khmer Mool1" panose="02000506000000020004" pitchFamily="2" charset="0"/>
              </a:rPr>
              <a:t>សិទ្ធិអំណាច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4430" y="2237948"/>
            <a:ext cx="11151656" cy="3184147"/>
            <a:chOff x="220804" y="2721628"/>
            <a:chExt cx="11151656" cy="3184147"/>
          </a:xfrm>
        </p:grpSpPr>
        <p:sp>
          <p:nvSpPr>
            <p:cNvPr id="19" name="Freeform: Shape 7">
              <a:extLst>
                <a:ext uri="{FF2B5EF4-FFF2-40B4-BE49-F238E27FC236}">
                  <a16:creationId xmlns:a16="http://schemas.microsoft.com/office/drawing/2014/main" id="{BA17B4EA-AEF1-4E3C-A9AB-0BA1FF865EBB}"/>
                </a:ext>
              </a:extLst>
            </p:cNvPr>
            <p:cNvSpPr/>
            <p:nvPr/>
          </p:nvSpPr>
          <p:spPr>
            <a:xfrm>
              <a:off x="220804" y="3636217"/>
              <a:ext cx="2285363" cy="1351139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ctr">
                <a:lnSpc>
                  <a:spcPct val="150000"/>
                </a:lnSpc>
                <a:buSzPct val="100000"/>
              </a:pPr>
              <a:r>
                <a: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  </a:t>
              </a: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សិទ្ធិអំណាច</a:t>
              </a:r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3742956" y="2721628"/>
              <a:ext cx="3734838" cy="918419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ធ្វើសេចក្តីសម្រេចខាងបញ្ញត្តិ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14AA4D18-C7D6-4214-ACA0-F1D044F209AA}"/>
                </a:ext>
              </a:extLst>
            </p:cNvPr>
            <p:cNvSpPr/>
            <p:nvPr/>
          </p:nvSpPr>
          <p:spPr>
            <a:xfrm>
              <a:off x="3742956" y="4987356"/>
              <a:ext cx="3734838" cy="918419"/>
            </a:xfrm>
            <a:custGeom>
              <a:avLst/>
              <a:gdLst>
                <a:gd name="connsiteX0" fmla="*/ 0 w 2346389"/>
                <a:gd name="connsiteY0" fmla="*/ 134266 h 1342664"/>
                <a:gd name="connsiteX1" fmla="*/ 134266 w 2346389"/>
                <a:gd name="connsiteY1" fmla="*/ 0 h 1342664"/>
                <a:gd name="connsiteX2" fmla="*/ 2212123 w 2346389"/>
                <a:gd name="connsiteY2" fmla="*/ 0 h 1342664"/>
                <a:gd name="connsiteX3" fmla="*/ 2346389 w 2346389"/>
                <a:gd name="connsiteY3" fmla="*/ 134266 h 1342664"/>
                <a:gd name="connsiteX4" fmla="*/ 2346389 w 2346389"/>
                <a:gd name="connsiteY4" fmla="*/ 1208398 h 1342664"/>
                <a:gd name="connsiteX5" fmla="*/ 2212123 w 2346389"/>
                <a:gd name="connsiteY5" fmla="*/ 1342664 h 1342664"/>
                <a:gd name="connsiteX6" fmla="*/ 134266 w 2346389"/>
                <a:gd name="connsiteY6" fmla="*/ 1342664 h 1342664"/>
                <a:gd name="connsiteX7" fmla="*/ 0 w 2346389"/>
                <a:gd name="connsiteY7" fmla="*/ 1208398 h 1342664"/>
                <a:gd name="connsiteX8" fmla="*/ 0 w 2346389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6389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212123" y="0"/>
                  </a:lnTo>
                  <a:cubicBezTo>
                    <a:pt x="2286276" y="0"/>
                    <a:pt x="2346389" y="60113"/>
                    <a:pt x="2346389" y="134266"/>
                  </a:cubicBezTo>
                  <a:lnTo>
                    <a:pt x="2346389" y="1208398"/>
                  </a:lnTo>
                  <a:cubicBezTo>
                    <a:pt x="2346389" y="1282551"/>
                    <a:pt x="2286276" y="1342664"/>
                    <a:pt x="2212123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ធ្វើសេចក្តីសម្រេចខាង</a:t>
              </a:r>
              <a:r>
                <a:rPr lang="km-KH" sz="2400" kern="12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ប្រតិបត្តិ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Freeform: Shape 17">
              <a:extLst>
                <a:ext uri="{FF2B5EF4-FFF2-40B4-BE49-F238E27FC236}">
                  <a16:creationId xmlns:a16="http://schemas.microsoft.com/office/drawing/2014/main" id="{70ED27A1-2129-48BD-BA89-58CC219CDBEB}"/>
                </a:ext>
              </a:extLst>
            </p:cNvPr>
            <p:cNvSpPr/>
            <p:nvPr/>
          </p:nvSpPr>
          <p:spPr>
            <a:xfrm>
              <a:off x="8420992" y="3496849"/>
              <a:ext cx="2951468" cy="1629871"/>
            </a:xfrm>
            <a:custGeom>
              <a:avLst/>
              <a:gdLst>
                <a:gd name="connsiteX0" fmla="*/ 0 w 2251413"/>
                <a:gd name="connsiteY0" fmla="*/ 134266 h 1342664"/>
                <a:gd name="connsiteX1" fmla="*/ 134266 w 2251413"/>
                <a:gd name="connsiteY1" fmla="*/ 0 h 1342664"/>
                <a:gd name="connsiteX2" fmla="*/ 2117147 w 2251413"/>
                <a:gd name="connsiteY2" fmla="*/ 0 h 1342664"/>
                <a:gd name="connsiteX3" fmla="*/ 2251413 w 2251413"/>
                <a:gd name="connsiteY3" fmla="*/ 134266 h 1342664"/>
                <a:gd name="connsiteX4" fmla="*/ 2251413 w 2251413"/>
                <a:gd name="connsiteY4" fmla="*/ 1208398 h 1342664"/>
                <a:gd name="connsiteX5" fmla="*/ 2117147 w 2251413"/>
                <a:gd name="connsiteY5" fmla="*/ 1342664 h 1342664"/>
                <a:gd name="connsiteX6" fmla="*/ 134266 w 2251413"/>
                <a:gd name="connsiteY6" fmla="*/ 1342664 h 1342664"/>
                <a:gd name="connsiteX7" fmla="*/ 0 w 2251413"/>
                <a:gd name="connsiteY7" fmla="*/ 1208398 h 1342664"/>
                <a:gd name="connsiteX8" fmla="*/ 0 w 2251413"/>
                <a:gd name="connsiteY8" fmla="*/ 134266 h 134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1413" h="1342664">
                  <a:moveTo>
                    <a:pt x="0" y="134266"/>
                  </a:moveTo>
                  <a:cubicBezTo>
                    <a:pt x="0" y="60113"/>
                    <a:pt x="60113" y="0"/>
                    <a:pt x="134266" y="0"/>
                  </a:cubicBezTo>
                  <a:lnTo>
                    <a:pt x="2117147" y="0"/>
                  </a:lnTo>
                  <a:cubicBezTo>
                    <a:pt x="2191300" y="0"/>
                    <a:pt x="2251413" y="60113"/>
                    <a:pt x="2251413" y="134266"/>
                  </a:cubicBezTo>
                  <a:lnTo>
                    <a:pt x="2251413" y="1208398"/>
                  </a:lnTo>
                  <a:cubicBezTo>
                    <a:pt x="2251413" y="1282551"/>
                    <a:pt x="2191300" y="1342664"/>
                    <a:pt x="2117147" y="1342664"/>
                  </a:cubicBezTo>
                  <a:lnTo>
                    <a:pt x="134266" y="1342664"/>
                  </a:lnTo>
                  <a:cubicBezTo>
                    <a:pt x="60113" y="1342664"/>
                    <a:pt x="0" y="1282551"/>
                    <a:pt x="0" y="1208398"/>
                  </a:cubicBezTo>
                  <a:lnTo>
                    <a:pt x="0" y="134266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88855" tIns="88855" rIns="88855" bIns="88855" numCol="1" spcCol="1270" anchor="ctr" anchorCtr="0">
              <a:noAutofit/>
            </a:bodyPr>
            <a:lstStyle/>
            <a:p>
              <a:pPr lvl="0" algn="ctr" defTabSz="11557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ធ្វើឡើងនៅក្នុងកិច្ច​ប្រជុំ​ក្រុម​ប្រឹក្សា​</a:t>
              </a:r>
              <a:endParaRPr lang="en-US" sz="2400" kern="1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7" name="Left Brace 6"/>
          <p:cNvSpPr/>
          <p:nvPr/>
        </p:nvSpPr>
        <p:spPr>
          <a:xfrm>
            <a:off x="2590971" y="2697157"/>
            <a:ext cx="1026082" cy="2232417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427734">
            <a:off x="7572488" y="2796786"/>
            <a:ext cx="635194" cy="43276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171021">
            <a:off x="7591281" y="4499978"/>
            <a:ext cx="635194" cy="43276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6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098514" y="-18288"/>
            <a:ext cx="1514917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២.២. ក្រុមប្រឹក្សាក្រុង ស្រុក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2998" y="969470"/>
            <a:ext cx="522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 តួនាទី ភារកិច្ចរបស់ក្រុមប្រឹក្សា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0915" y="1684927"/>
            <a:ext cx="11200663" cy="871494"/>
            <a:chOff x="2238344" y="1552696"/>
            <a:chExt cx="11007432" cy="871494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936D59F1-8E30-439F-B367-30A3FAEF95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543581" y="1552696"/>
              <a:ext cx="9702195" cy="540857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637" indent="0" algn="just">
                <a:lnSpc>
                  <a:spcPct val="150000"/>
                </a:lnSpc>
                <a:buSzPct val="100000"/>
                <a:buNone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ចាត់ចែងកិច្ចការនានា ដើម្បីបង្កើត ​ជំរុញ និងធ្វើ​ឱ្យ​មាន​ចីរ​ភាព​ដល់​ការ​អភិវឌ្ឍ​តាម​បែប​ប្រជាធិបតេយ្យ</a:t>
              </a:r>
              <a:endParaRPr lang="km-KH" sz="2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3D84AFB7-310C-4FD5-BBA9-75A95B463CE0}"/>
                </a:ext>
              </a:extLst>
            </p:cNvPr>
            <p:cNvSpPr/>
            <p:nvPr/>
          </p:nvSpPr>
          <p:spPr>
            <a:xfrm>
              <a:off x="2238344" y="1594954"/>
              <a:ext cx="1420303" cy="829236"/>
            </a:xfrm>
            <a:custGeom>
              <a:avLst/>
              <a:gdLst>
                <a:gd name="connsiteX0" fmla="*/ 0 w 1923543"/>
                <a:gd name="connsiteY0" fmla="*/ 931942 h 1863883"/>
                <a:gd name="connsiteX1" fmla="*/ 961772 w 1923543"/>
                <a:gd name="connsiteY1" fmla="*/ 0 h 1863883"/>
                <a:gd name="connsiteX2" fmla="*/ 1923544 w 1923543"/>
                <a:gd name="connsiteY2" fmla="*/ 931942 h 1863883"/>
                <a:gd name="connsiteX3" fmla="*/ 961772 w 1923543"/>
                <a:gd name="connsiteY3" fmla="*/ 1863884 h 1863883"/>
                <a:gd name="connsiteX4" fmla="*/ 0 w 1923543"/>
                <a:gd name="connsiteY4" fmla="*/ 931942 h 186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3543" h="1863883">
                  <a:moveTo>
                    <a:pt x="0" y="931942"/>
                  </a:moveTo>
                  <a:cubicBezTo>
                    <a:pt x="0" y="417245"/>
                    <a:pt x="430600" y="0"/>
                    <a:pt x="961772" y="0"/>
                  </a:cubicBezTo>
                  <a:cubicBezTo>
                    <a:pt x="1492944" y="0"/>
                    <a:pt x="1923544" y="417245"/>
                    <a:pt x="1923544" y="931942"/>
                  </a:cubicBezTo>
                  <a:cubicBezTo>
                    <a:pt x="1923544" y="1446639"/>
                    <a:pt x="1492944" y="1863884"/>
                    <a:pt x="961772" y="1863884"/>
                  </a:cubicBezTo>
                  <a:cubicBezTo>
                    <a:pt x="430600" y="1863884"/>
                    <a:pt x="0" y="1446639"/>
                    <a:pt x="0" y="931942"/>
                  </a:cubicBezTo>
                  <a:close/>
                </a:path>
              </a:pathLst>
            </a:cu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296936" tIns="288199" rIns="296936" bIns="288199" numCol="1" spcCol="1270" anchor="ctr" anchorCtr="0">
              <a:noAutofit/>
            </a:bodyPr>
            <a:lstStyle/>
            <a:p>
              <a:pPr algn="just">
                <a:lnSpc>
                  <a:spcPct val="150000"/>
                </a:lnSpc>
                <a:buSzPct val="100000"/>
              </a:pPr>
              <a:r>
                <a:rPr lang="km-KH" sz="2400" dirty="0">
                  <a:solidFill>
                    <a:schemeClr val="tx1"/>
                  </a:solidFill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</a:p>
          </p:txBody>
        </p:sp>
      </p:grp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358382" y="3836694"/>
            <a:ext cx="1480935" cy="829236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ctr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ភារកិច្ច</a:t>
            </a:r>
          </a:p>
        </p:txBody>
      </p:sp>
      <p:sp>
        <p:nvSpPr>
          <p:cNvPr id="8" name="Rectangle 7"/>
          <p:cNvSpPr/>
          <p:nvPr/>
        </p:nvSpPr>
        <p:spPr>
          <a:xfrm>
            <a:off x="62711" y="1600946"/>
            <a:ext cx="11906306" cy="12496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83034" y="3256834"/>
            <a:ext cx="45722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រៀបចំកិច្ចប្រជុំក្រុមប្រឹក្សា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រៀបចំបទបញ្ជាផ្ទៃក្នុង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រៀបចំវិធានគ្រប់គ្រងផ្ទៃក្នុង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ដាក់ចេញដីកា និងសេចក្តីសម្រេច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រៀបចំវេទិកាផ្សព្វផ្សាយ និងពិគ្រោះយោបល់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60995" y="3255049"/>
            <a:ext cx="55310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ការងារផែនការអភិវឌ្ឍន៍ប្រាំឆ្នាំ និងកម្មវិធីវិនិយោគបីឆ្នាំរំកិល  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អនុវត្តមុខងារ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គ្រប់គ្រងបុគ្គលិក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គ្រប់គ្រងហិរញ្ញវត្ថុ និងទ្រព្យសម្បត្តិ </a:t>
            </a:r>
          </a:p>
        </p:txBody>
      </p:sp>
    </p:spTree>
    <p:extLst>
      <p:ext uri="{BB962C8B-B14F-4D97-AF65-F5344CB8AC3E}">
        <p14:creationId xmlns:p14="http://schemas.microsoft.com/office/powerpoint/2010/main" val="999494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168" y="999288"/>
            <a:ext cx="1078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ច្បាប់បានកំណត់ឱ្យក្រុមប្រឹក្សាស្រុកត្រូវមានគណៈកម្មាធិការកាតព្វកិច្ច</a:t>
            </a:r>
            <a:r>
              <a:rPr lang="he-IL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ចំនួន០៣រួមមាន ៖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5661878"/>
            <a:ext cx="121920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000" i="1" spc="-30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ក្រុមប្រឹក្សាស្រុក​អាចបង្កើតគណៈកម្មាធិការ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  <a:r>
              <a:rPr lang="km-KH" sz="2000" i="1" spc="-30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អនុគណៈកម្មាធិការ ឬក្រុមការងារបន្ថែមផ្សេងទៀតតាមការចាំបាច់ ប៉ុន្តែមិនត្រូវមានតួនាទី និងភារកិច្ច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ត្រួតគ្នាជាមួយនឹងតួនាទី ភារកិច្ចរបស់គណៈកម្មាធិការខាងលើឡើយ</a:t>
            </a:r>
            <a:endParaRPr lang="en-US" sz="20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2612" y="1948696"/>
            <a:ext cx="7438133" cy="2922562"/>
            <a:chOff x="896168" y="2200366"/>
            <a:chExt cx="7438133" cy="29225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BE0212-D95E-4B0D-83AD-F00B691E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2202022"/>
              <a:ext cx="828696" cy="8286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E9F858-F26A-4A14-9D17-DE33BBE0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3247591"/>
              <a:ext cx="828696" cy="8286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D8BC27D-B67C-479F-A793-D8EA516C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68" y="4293160"/>
              <a:ext cx="828696" cy="828696"/>
            </a:xfrm>
            <a:prstGeom prst="rect">
              <a:avLst/>
            </a:prstGeom>
          </p:spPr>
        </p:pic>
        <p:sp>
          <p:nvSpPr>
            <p:cNvPr id="15" name="Flowchart: Alternate Process 14"/>
            <p:cNvSpPr/>
            <p:nvPr/>
          </p:nvSpPr>
          <p:spPr>
            <a:xfrm>
              <a:off x="1975383" y="2200366"/>
              <a:ext cx="6358918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គណៈកម្មាធិការសម្របសម្រួលបច្ចេកទេស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Flowchart: Alternate Process 16"/>
            <p:cNvSpPr/>
            <p:nvPr/>
          </p:nvSpPr>
          <p:spPr>
            <a:xfrm>
              <a:off x="1975382" y="3244960"/>
              <a:ext cx="6358919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គណៈកម្មាធិការពិគ្រោះយោបល់កិច្ចការស្រ្តី និងកុមារ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Flowchart: Alternate Process 18"/>
            <p:cNvSpPr/>
            <p:nvPr/>
          </p:nvSpPr>
          <p:spPr>
            <a:xfrm>
              <a:off x="1975383" y="4292088"/>
              <a:ext cx="6358918" cy="830840"/>
            </a:xfrm>
            <a:prstGeom prst="flowChartAlternateProcess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SzPct val="120000"/>
              </a:pPr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គណៈកម្មាធិការលទ្ធកម្ម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93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56227" y="848419"/>
            <a:ext cx="7570757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២.៣.១. គណៈកម្មាធិការសម្របសម្រួលបច្ចេកទេស </a:t>
            </a:r>
            <a:endParaRPr lang="en-US" sz="2000" dirty="0">
              <a:effectLst/>
              <a:latin typeface="Khmer Mool1" panose="02000506000000020004" pitchFamily="2" charset="0"/>
              <a:ea typeface="Calibri" panose="020F0502020204030204" pitchFamily="34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502515" y="3234652"/>
            <a:ext cx="2301252" cy="1294090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90573" y="2588321"/>
            <a:ext cx="9160871" cy="3742422"/>
            <a:chOff x="3712006" y="1695575"/>
            <a:chExt cx="8465778" cy="37424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675887-E0B6-4366-AEE3-EC90FEE2EC8C}"/>
                </a:ext>
              </a:extLst>
            </p:cNvPr>
            <p:cNvSpPr/>
            <p:nvPr/>
          </p:nvSpPr>
          <p:spPr>
            <a:xfrm>
              <a:off x="3712006" y="1695575"/>
              <a:ext cx="84657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000CC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ផែនការអភិវឌ្ឍន៍ និងថវិកា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7E20B77-5041-4C84-A6B6-F5BD5FFFD07D}"/>
                </a:ext>
              </a:extLst>
            </p:cNvPr>
            <p:cNvSpPr/>
            <p:nvPr/>
          </p:nvSpPr>
          <p:spPr>
            <a:xfrm>
              <a:off x="4512140" y="2455539"/>
              <a:ext cx="75005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8463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សម្របសម្រួលការងារក្រុមប្រឹក្សាជាមួយមន្ទីរអង្គភាពនានា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707E73-8E39-4FCB-BDC7-BC49615374D4}"/>
                </a:ext>
              </a:extLst>
            </p:cNvPr>
            <p:cNvSpPr/>
            <p:nvPr/>
          </p:nvSpPr>
          <p:spPr>
            <a:xfrm>
              <a:off x="4512140" y="3269249"/>
              <a:ext cx="75975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98463" lvl="2" indent="-3429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000CC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កិច្ចសហប្រតិបត្ដិការ និងការសម្របសម្រួលក្នុងរដ្ឋបាលឯកភាព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340F282-1A2B-45DF-BF6C-400ACD349DAC}"/>
                </a:ext>
              </a:extLst>
            </p:cNvPr>
            <p:cNvSpPr/>
            <p:nvPr/>
          </p:nvSpPr>
          <p:spPr>
            <a:xfrm>
              <a:off x="4456126" y="4031702"/>
              <a:ext cx="76806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68325" lvl="2" indent="-457200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kern="1000" spc="-1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សម្របសម្រួលក្រុមប្រឹក្សាជាមួយក្រុមប្រឹក្សាពាក់ព័ន្ធ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E2D58E-4F93-4E2F-A539-8AB368FCB831}"/>
                </a:ext>
              </a:extLst>
            </p:cNvPr>
            <p:cNvSpPr/>
            <p:nvPr/>
          </p:nvSpPr>
          <p:spPr>
            <a:xfrm>
              <a:off x="4456126" y="4791666"/>
              <a:ext cx="75686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2763" lvl="2" indent="-401638">
                <a:lnSpc>
                  <a:spcPct val="150000"/>
                </a:lnSpc>
                <a:spcBef>
                  <a:spcPts val="0"/>
                </a:spcBef>
                <a:buSzPct val="100000"/>
                <a:buFont typeface="Wingdings" panose="05000000000000000000" pitchFamily="2" charset="2"/>
                <a:buChar char="q"/>
              </a:pPr>
              <a:r>
                <a:rPr lang="km-KH" sz="2400" dirty="0">
                  <a:solidFill>
                    <a:srgbClr val="0F0FCF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ការងារទាក់ទងនឹងមុខងារ និងធនធាន</a:t>
              </a:r>
              <a:endParaRPr lang="en-US" sz="2400" dirty="0">
                <a:solidFill>
                  <a:srgbClr val="0F0FCF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90573" y="1638957"/>
            <a:ext cx="5888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5" lvl="1" indent="-111125">
              <a:lnSpc>
                <a:spcPct val="150000"/>
              </a:lnSpc>
              <a:buSzPct val="50000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ផ្ដល់យោបល់ដល់ក្រុមប្រឹក្សា គណៈអភិបាលលើ៖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4D02C5BA-511A-48B6-85F8-090DAEF3682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698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២.៣.២. គណៈកម្មាធិការពិគ្រោះយោបល់កិច្ចការស្ត្រី និងកុមារ</a:t>
            </a:r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163961" y="3303658"/>
            <a:ext cx="2335958" cy="1331628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sp>
        <p:nvSpPr>
          <p:cNvPr id="3" name="Rectangle 2"/>
          <p:cNvSpPr/>
          <p:nvPr/>
        </p:nvSpPr>
        <p:spPr>
          <a:xfrm>
            <a:off x="2499919" y="2474745"/>
            <a:ext cx="96515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1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ចូលរួមកសាងចក្ខុវិស័យពាក់ព័ន្ធនឹងសមភាពយេនឌ័រ ស្ដ្រី យុវវ័យ និងកុមារ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រៀបចំផែនការសកម្មភាព និងថវិកាប្រចាំឆ្នាំរបស់ខ្លួន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លើកកម្ពស់ការយល់ដឹងអំពីច្បាប់ និងគោលនយោបាយ ពាក់ព័ន្ធនឹងការងាររបស់ខ្លួន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ស្វែងរកការគាំទ្រដើម្បីជំរុញឱ្យស្ដ្រីចូលរួមនៅក្នុងការធ្វើសេចក្ដីសម្រេច</a:t>
            </a:r>
          </a:p>
          <a:p>
            <a:pPr marL="57785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លើកយោបល់អំពីការពង្រឹងកិច្ចសហការ និងការសម្របសម្រួលរវាងក្រុមប្រឹក្សាប្រភេទផ្សេងទៀត មន្ទីរ និងអ្នកពាក់ព័ន្ធនានា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608" y="907632"/>
            <a:ext cx="7452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២.៣.២. គណៈកម្មាធិការពិគ្រោះយោបល់កិច្ចការស្ត្រី និងកុមារ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580" y="1607072"/>
            <a:ext cx="5888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25" lvl="1" indent="-111125">
              <a:lnSpc>
                <a:spcPct val="150000"/>
              </a:lnSpc>
              <a:buSzPct val="50000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ផ្ដល់យោបល់ដល់ក្រុមប្រឹក្សា គណៈអភិបាលលើ៖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250C210-0F9F-41BC-849E-50CA1FBEDB81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57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1031940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២.៣.៣. គណៈកម្មាធិការលទ្ធកម្ម 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3D84AFB7-310C-4FD5-BBA9-75A95B463CE0}"/>
              </a:ext>
            </a:extLst>
          </p:cNvPr>
          <p:cNvSpPr/>
          <p:nvPr/>
        </p:nvSpPr>
        <p:spPr>
          <a:xfrm>
            <a:off x="264758" y="3189288"/>
            <a:ext cx="2295379" cy="1331628"/>
          </a:xfrm>
          <a:custGeom>
            <a:avLst/>
            <a:gdLst>
              <a:gd name="connsiteX0" fmla="*/ 0 w 1923543"/>
              <a:gd name="connsiteY0" fmla="*/ 931942 h 1863883"/>
              <a:gd name="connsiteX1" fmla="*/ 961772 w 1923543"/>
              <a:gd name="connsiteY1" fmla="*/ 0 h 1863883"/>
              <a:gd name="connsiteX2" fmla="*/ 1923544 w 1923543"/>
              <a:gd name="connsiteY2" fmla="*/ 931942 h 1863883"/>
              <a:gd name="connsiteX3" fmla="*/ 961772 w 1923543"/>
              <a:gd name="connsiteY3" fmla="*/ 1863884 h 1863883"/>
              <a:gd name="connsiteX4" fmla="*/ 0 w 1923543"/>
              <a:gd name="connsiteY4" fmla="*/ 931942 h 186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3543" h="1863883">
                <a:moveTo>
                  <a:pt x="0" y="931942"/>
                </a:moveTo>
                <a:cubicBezTo>
                  <a:pt x="0" y="417245"/>
                  <a:pt x="430600" y="0"/>
                  <a:pt x="961772" y="0"/>
                </a:cubicBezTo>
                <a:cubicBezTo>
                  <a:pt x="1492944" y="0"/>
                  <a:pt x="1923544" y="417245"/>
                  <a:pt x="1923544" y="931942"/>
                </a:cubicBezTo>
                <a:cubicBezTo>
                  <a:pt x="1923544" y="1446639"/>
                  <a:pt x="1492944" y="1863884"/>
                  <a:pt x="961772" y="1863884"/>
                </a:cubicBezTo>
                <a:cubicBezTo>
                  <a:pt x="430600" y="1863884"/>
                  <a:pt x="0" y="1446639"/>
                  <a:pt x="0" y="931942"/>
                </a:cubicBezTo>
                <a:close/>
              </a:path>
            </a:pathLst>
          </a:cu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296936" tIns="288199" rIns="296936" bIns="288199" numCol="1" spcCol="1270" anchor="ctr" anchorCtr="0">
            <a:noAutofit/>
          </a:bodyPr>
          <a:lstStyle/>
          <a:p>
            <a:pPr algn="just">
              <a:lnSpc>
                <a:spcPct val="150000"/>
              </a:lnSpc>
              <a:buSzPct val="100000"/>
            </a:pPr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ភារកិច្ច</a:t>
            </a:r>
          </a:p>
        </p:txBody>
      </p:sp>
      <p:sp>
        <p:nvSpPr>
          <p:cNvPr id="3" name="Rectangle 2"/>
          <p:cNvSpPr/>
          <p:nvPr/>
        </p:nvSpPr>
        <p:spPr>
          <a:xfrm>
            <a:off x="2491461" y="1702743"/>
            <a:ext cx="97005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7850" lvl="1" indent="-342900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ប្រជុំវាយតម្លៃ កំណត់បុរេលក្ខណៈសម្បត្តិចំពោះកិច្ចលទ្ធកម្មដែលមានលក្ខណៈស្មុគស្មាញ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 ផ្ដល់យោបល់លើសេចក្តីព្រាងផែនការលទ្ធកម្មប្រចាំឆ្នាំ និង</a:t>
            </a: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ផ្ដល់ទិដ្ឋាការលើឯកសារដេញថ្លៃដែលស្ថិតក្នុងសិទ្ធិសម្រេច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ណែនាំអង្គភាពលទ្ធកម្មអនុវត្តន៍ឱ្យបានត្រឹមត្រូវតាមផែនការលទ្ធកម្ម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ដោះស្រាយបណ្ដឹងតវ៉ាលទ្ធកម្មតាមសមត្ថកិច្ចរបស់ខ្លួន</a:t>
            </a:r>
            <a:endParaRPr lang="en-US" sz="2400" dirty="0"/>
          </a:p>
          <a:p>
            <a:pPr marL="577850" lvl="1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q"/>
            </a:pP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រាយការណ៍ជូនក្រុមប្រឹក្សារបស់ខ្លួន</a:t>
            </a:r>
            <a:r>
              <a:rPr lang="en-US" sz="2400" spc="-130" dirty="0">
                <a:latin typeface="Khmer OS Siemreap" pitchFamily="2" charset="0"/>
                <a:cs typeface="Khmer OS Siemreap" pitchFamily="2" charset="0"/>
              </a:rPr>
              <a:t> </a:t>
            </a:r>
            <a:r>
              <a:rPr lang="km-KH" sz="2400" spc="-130" dirty="0">
                <a:latin typeface="Khmer OS Siemreap" pitchFamily="2" charset="0"/>
                <a:cs typeface="Khmer OS Siemreap" pitchFamily="2" charset="0"/>
              </a:rPr>
              <a:t>និងផ្ញើរបាយការណ៍ស្ដីពីការអនុវត្តកិច្ចលទ្ធកម្ម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B33813C-0E3D-45EF-A164-35ED0B51E45E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757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604592" y="2261757"/>
            <a:ext cx="180591" cy="284642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604592" y="2222163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673B42-580B-4ED2-B237-2C3F7A45AD04}"/>
              </a:ext>
            </a:extLst>
          </p:cNvPr>
          <p:cNvSpPr txBox="1">
            <a:spLocks/>
          </p:cNvSpPr>
          <p:nvPr/>
        </p:nvSpPr>
        <p:spPr>
          <a:xfrm>
            <a:off x="1077894" y="1980924"/>
            <a:ext cx="8911025" cy="346737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១.១. សាវតា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១.២. អត្ថន័យ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១.៣. ក្របខ័ណ្ឌគោលនយោបាយ និងច្បាប់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១.៤. ប្រព័ន្ធអភិបាលកិច្ចនៅរដ្ឋបាលថ្នាក់ក្រោមជាតិ</a:t>
            </a:r>
          </a:p>
          <a:p>
            <a:pPr marL="742950" indent="-74295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ca-ES" sz="2800" dirty="0">
              <a:latin typeface="Khmer OS Bokor" panose="02000500000000020004" pitchFamily="2" charset="0"/>
              <a:cs typeface="Khmer OS Bokor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4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13001" y="2555341"/>
            <a:ext cx="9204795" cy="4870500"/>
            <a:chOff x="2819400" y="1956694"/>
            <a:chExt cx="9702175" cy="5929344"/>
          </a:xfrm>
        </p:grpSpPr>
        <p:pic>
          <p:nvPicPr>
            <p:cNvPr id="9" name="Picture 2" descr="http://cliparts101.com/files/396/F5D2B0FC0850D4C083F426EA276197E3/Man.png">
              <a:extLst>
                <a:ext uri="{FF2B5EF4-FFF2-40B4-BE49-F238E27FC236}">
                  <a16:creationId xmlns:a16="http://schemas.microsoft.com/office/drawing/2014/main" id="{9CDDBEE2-7A2D-474D-9583-5A629D2AB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96736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Callout 4">
              <a:extLst>
                <a:ext uri="{FF2B5EF4-FFF2-40B4-BE49-F238E27FC236}">
                  <a16:creationId xmlns:a16="http://schemas.microsoft.com/office/drawing/2014/main" id="{F038F84C-1844-4DE4-9BD7-8D4BB8E80A86}"/>
                </a:ext>
              </a:extLst>
            </p:cNvPr>
            <p:cNvSpPr/>
            <p:nvPr/>
          </p:nvSpPr>
          <p:spPr>
            <a:xfrm>
              <a:off x="5943600" y="1956694"/>
              <a:ext cx="2585083" cy="1829753"/>
            </a:xfrm>
            <a:prstGeom prst="wedgeEllipseCallout">
              <a:avLst>
                <a:gd name="adj1" fmla="val -2209"/>
                <a:gd name="adj2" fmla="val -4965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m-KH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hmer Mool1" pitchFamily="2" charset="0"/>
                  <a:ea typeface="+mn-ea"/>
                  <a:cs typeface="Khmer Mool1" pitchFamily="2" charset="0"/>
                </a:rPr>
                <a:t>ការិយាល័យប្រជាពលរដ្ឋ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hmer Mool1" pitchFamily="2" charset="0"/>
                <a:ea typeface="+mn-ea"/>
                <a:cs typeface="Khmer Mool1" pitchFamily="2" charset="0"/>
              </a:endParaRPr>
            </a:p>
          </p:txBody>
        </p:sp>
        <p:cxnSp>
          <p:nvCxnSpPr>
            <p:cNvPr id="11" name="Elbow Connector 9">
              <a:extLst>
                <a:ext uri="{FF2B5EF4-FFF2-40B4-BE49-F238E27FC236}">
                  <a16:creationId xmlns:a16="http://schemas.microsoft.com/office/drawing/2014/main" id="{243E22F4-32A5-4D1A-A327-F26F95488F4B}"/>
                </a:ext>
              </a:extLst>
            </p:cNvPr>
            <p:cNvCxnSpPr>
              <a:stCxn id="9" idx="2"/>
            </p:cNvCxnSpPr>
            <p:nvPr/>
          </p:nvCxnSpPr>
          <p:spPr>
            <a:xfrm rot="16200000" flipH="1">
              <a:off x="4549337" y="4523673"/>
              <a:ext cx="990600" cy="159297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DBADD4-E30B-44A4-BF6B-869BB00CB5CD}"/>
                </a:ext>
              </a:extLst>
            </p:cNvPr>
            <p:cNvSpPr txBox="1"/>
            <p:nvPr/>
          </p:nvSpPr>
          <p:spPr>
            <a:xfrm>
              <a:off x="5841125" y="3727012"/>
              <a:ext cx="6680450" cy="415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ដឹកនាំដោយប្រធានមួយរូប និងមានបុគ្គលិកមួយចំនួនជាជំនួយការ</a:t>
              </a:r>
              <a:endParaRPr kumimoji="0" lang="km-KH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285750" lvl="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solidFill>
                    <a:prstClr val="black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អាណត្តិការងាររយៈពេល៥ឆ្នាំ</a:t>
              </a:r>
            </a:p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/>
              </a:pPr>
              <a:r>
                <a:rPr lang="km-KH" sz="2400" dirty="0">
                  <a:solidFill>
                    <a:prstClr val="black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ផុតអាណត្តិ អាចឈរឈ្មោះជាថ្មី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m-KH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km-KH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55" y="1362584"/>
            <a:ext cx="1167446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គឺជាយន្តការអព្យាក្រឹតមួយដែលត្រូវបង្កើតឡើងសម្រាប់ការ​ទទួល និងការ​សម្រុះ​សម្រួល​ដោះស្រាយ​បណ្តឹងក្រៅប្រព័ន្ធតុលាការ។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058" y="83173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51C73F5-3A8E-4164-AD1D-9907D5E96259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3562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22" y="1521673"/>
            <a:ext cx="11922100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ការិយាល័យប្រជាពលរដ្ឋ មានសមត្ថកិច្ច</a:t>
            </a:r>
            <a:r>
              <a:rPr lang="km-KH" sz="2400" spc="-70" dirty="0">
                <a:ea typeface="Times New Roman" panose="02020603050405020304" pitchFamily="18" charset="0"/>
                <a:cs typeface="Khmer OS Siemreap" panose="02000500000000020004" pitchFamily="2" charset="0"/>
              </a:rPr>
              <a:t>ស​​ម្រុះសម្រួលដោះស្រាយ ស៊ើបអង្កេត រាយការណ៍</a:t>
            </a:r>
            <a:r>
              <a:rPr lang="km-KH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 និង​ផ្តល់​​អនុ​សាស​ន៍​​​​ទៅ​លើបណ្តឹ</a:t>
            </a:r>
            <a:r>
              <a:rPr lang="he-IL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spc="-20" dirty="0">
                <a:ea typeface="Times New Roman" panose="02020603050405020304" pitchFamily="18" charset="0"/>
                <a:cs typeface="Khmer OS Siemreap" panose="02000500000000020004" pitchFamily="2" charset="0"/>
              </a:rPr>
              <a:t>ងរដ្ឋបាល​ ដែលស្ថិតក្នុងដែនសមត្ថកិច្ចរបស់ខ្លួនពាក់ព័ន្ធនឹង៖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សេចក្តីសម្រេចទាំងឡាយដែល​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ផ្ទុយនឹង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គោលការណ៍ ច្បាប់ លិខិតបទដ្ឋាន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គតិយុត្ត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នា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នា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ការបំពេញការងារ និងអាកប្បកិរិយារបស់បុគ្គលិកក្រុមប្រឹក្សា ការិយាល័យ 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អង្គភា​ព​ជំនាញ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និង​ភ្នាក់ងារ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ទទួល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សមត្ថកិច្ច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 និងការប្រើប្រាស់ហិរញ្ញវត្ថុ និងទ្រព្យសម្បត្តិ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ការផ្តល់សេវាសាធារណៈ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5109472"/>
            <a:ext cx="12192000" cy="13834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សមត្ថកិច្ចខាងលើនេះ មិនរាប់បញ្ចូលបណ្តឹងដែលពាក់ព័ន្ធនឹងកងកម្លាំងនគរបាល កងរាជអាវុធហត្ថ កងយោធពលខេមរភូមិន្ទ  អង្គភាពគយ ពន្ធដារ កាំកុងត្រូល ធនាគារជាតិ រតនាគារ គ្រឹះស្ថានសាធារណៈ សហគ្រាសសាធារណៈ និងមន្ត្រីរាជការដែលស្ថិតនៅក្រោមបទប្បញ្ញតិ្តដោយឡែករបស់រាជរដ្ឋាភិបាលឡើយ។</a:t>
            </a:r>
            <a:endParaRPr lang="en-US" sz="28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058" y="897762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26F3A22A-973F-498A-8C57-0247BD58FFFD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0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7446" y="2715838"/>
            <a:ext cx="2642531" cy="1812054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តួនាទី ភារ</a:t>
            </a:r>
            <a:r>
              <a:rPr lang="he-IL" sz="2400" dirty="0">
                <a:latin typeface="Khmer Mool1" panose="02000506000000020004" pitchFamily="2" charset="0"/>
              </a:rPr>
              <a:t>​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កិច្ច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0058" y="1479569"/>
            <a:ext cx="1138230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ទទួល ប្រមូលពាក្យបណ្តឹងនានា</a:t>
            </a:r>
            <a:r>
              <a:rPr lang="en-US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ព្រមទាំង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សម្រាំង វាយតម្លៃពាក្យបណ្តឹងដែលទទួលបាន</a:t>
            </a: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ចាត់វិធានការស៊ើបអង្កេត លើក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សា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សន៍ និង​តាមដាន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អនុវត្តវិធានការដោះស្រាយបណ្តឹង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ផ្តល់ព័ត៌មានត្រឡប់ដល់ប្រជាពលរដ្ឋអំពីលទ្ធផល និងផ្សព្វផ្សាយអំពីយន្តការសម្រុះសម្រួល​ដោះ</a:t>
            </a:r>
            <a:r>
              <a:rPr lang="he-IL" sz="2400" dirty="0">
                <a:latin typeface="Khmer OS Siemreap" panose="02000500000000020004" pitchFamily="2" charset="0"/>
              </a:rPr>
              <a:t>​​​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ស្រាយបណ្តឹង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រៀបចំយន្តការចាំបាច់នានាពាក់ព័ន្ធទៅនឹងដំណើរការទទួលនិ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ង​សម្រុះសម្រួល​ដោះ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ស្រាយ</a:t>
            </a:r>
            <a:r>
              <a:rPr lang="he-IL" sz="2400" dirty="0">
                <a:latin typeface="Khmer OS Siemreap" panose="02000500000000020004" pitchFamily="2" charset="0"/>
              </a:rPr>
              <a:t>​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បណ្តឹង</a:t>
            </a:r>
          </a:p>
          <a:p>
            <a:pPr marL="2171700" lvl="4" indent="-342900">
              <a:lnSpc>
                <a:spcPct val="14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រៀបចំផែនការសកម្មភាព និងថវិកាប្រចាំឆ្នាំរបស់ខ្លួន</a:t>
            </a:r>
            <a:endParaRPr lang="en-US" sz="6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611231"/>
            <a:ext cx="12192000" cy="8163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សូមអានសៀវភៅណែនាំស្ដីពីបែបបទ និងនីតិវិធីនៃការទទួល និងការសម្រុះ​សម្រួ​ល</a:t>
            </a:r>
            <a:r>
              <a:rPr lang="he-IL" sz="2000" i="1" dirty="0">
                <a:solidFill>
                  <a:srgbClr val="FF0000"/>
                </a:solidFill>
                <a:latin typeface="Khmer OS Siemreap" panose="02000500000000020004" pitchFamily="2" charset="0"/>
              </a:rPr>
              <a:t>​</a:t>
            </a:r>
            <a:r>
              <a:rPr lang="km-KH" sz="20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​ដោះស្រាយបណ្តឹងរបស់ការិយាល័យប្រជាពលរដ្ឋក្រុង​ ស្រុក ខណ្ឌ សម្រាប់នីតិវិធីលំអិត។</a:t>
            </a:r>
            <a:endParaRPr lang="en-US" sz="32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0891" y="903700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2FF2A32-2EDD-416B-8E97-BEF8C1C91A5A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24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7446" y="2298582"/>
            <a:ext cx="2624537" cy="15844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សិទ្ធិអំណាច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12249-D3E7-4721-B059-C453349BB1E0}"/>
              </a:ext>
            </a:extLst>
          </p:cNvPr>
          <p:cNvSpPr txBox="1"/>
          <p:nvPr/>
        </p:nvSpPr>
        <p:spPr>
          <a:xfrm>
            <a:off x="1032502" y="1692902"/>
            <a:ext cx="11419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កោះអញ្ជើញមន្ត្រីរាជការដែលមានបញ្ហានិងអ្នកគ្រប់គ្រងផ្ទាល់របស់មន្ត្រីរាជការនោះដើម្បីបំភ្លឺ</a:t>
            </a:r>
          </a:p>
          <a:p>
            <a:pPr marL="2171700" lvl="4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ប្រើប្រាស់បុគ្គលិក ថវិកា សម្ភារ និងមធ្យោបាយនានារបស់អង្គភាពខ្លួន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171700" lvl="4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ពិនិត្យមើលឯកសារផ្សេងៗ ដែលពាក់ព័ន្ធពាក្យបណ្តឹងតវ៉ានៅតាមអង្គភាព</a:t>
            </a:r>
          </a:p>
          <a:p>
            <a:pPr marL="1828800" lvl="8" indent="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460375" algn="l"/>
              </a:tabLst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ស៊ើបអង្កេតបណ្តឹងដែលស្ថិតនៅក្នុងសមត្ថកិច្ចរបស់ខ្លួន តាមកា​​​​​រចាំបាច់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1313" lvl="4" indent="-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kumimoji="0" lang="km-K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hmer OS Siemreap" panose="02000500000000020004" pitchFamily="2" charset="0"/>
                <a:ea typeface="+mn-ea"/>
                <a:cs typeface="Khmer OS Siemreap" panose="02000500000000020004" pitchFamily="2" charset="0"/>
              </a:rPr>
              <a:t>ធ្វើការផ្សព្វផ្សាយបណ្តឹងតវ៉ា និងឯកសារដែលពាក់ព័ន្ធជូនសាធារណៈជន</a:t>
            </a:r>
          </a:p>
          <a:p>
            <a:pPr marL="341313" lvl="4" indent="-34131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ជូនដំណឹង​ដល់​អភិបាល​ស្រុក ឬមេឃុំ ចៅសង្កាត់ អំពីការមិនសហការ​ក្នុងការ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ស៊ើប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អង្កេត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របស់​ប្រធាន​អង្គភាព និងឬ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បុគ្គលដែលពាក់​ព័ន្ធ​នឹង​បណ្តឹង</a:t>
            </a:r>
            <a:endParaRPr kumimoji="0" lang="km-KH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2502" y="954238"/>
            <a:ext cx="4637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២.៣.៤. ការិយាល័យប្រជាពលរដ្ឋ(ត)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AFB322B-28D2-4C5B-9E82-714A7DDA61D6}"/>
              </a:ext>
            </a:extLst>
          </p:cNvPr>
          <p:cNvSpPr txBox="1">
            <a:spLocks/>
          </p:cNvSpPr>
          <p:nvPr/>
        </p:nvSpPr>
        <p:spPr>
          <a:xfrm>
            <a:off x="7996" y="71555"/>
            <a:ext cx="8393053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២.៣. គណៈកម្មាធិការ និង​ការិយាល័យ​ប្រជាពលរដ្ឋ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0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6401" y="1581457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គណៈអភិបាល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8587" y="1825274"/>
            <a:ext cx="5170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អភិបាល០១រូប និងអភិបាលរង</a:t>
            </a:r>
            <a:r>
              <a:rPr lang="en-US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​</a:t>
            </a:r>
            <a:r>
              <a:rPr lang="km-KH" sz="2400" spc="-3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ចំនួន០៤រូប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6401" y="2949345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អាណត្តិ៤ឆ្នាំ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8587" y="3193162"/>
            <a:ext cx="9342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 និងអភិបាលរងអាចតែងតាំងបាន២ដងនៅក្នុងដែនសមត្ថកិច្ចដដែល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401" y="4317233"/>
            <a:ext cx="2198748" cy="9493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ការតែងតាំង</a:t>
            </a:r>
            <a:endParaRPr lang="en-US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8587" y="4192500"/>
            <a:ext cx="955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អភិបាល ត្រូវតែងតាំងដោយអនុក្រឹត្យតាមសំណើរបស់រដ្ឋមន្រ្តីក្រសួងមហាផ្ទៃ</a:t>
            </a:r>
            <a:endParaRPr lang="en-US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អភិបាលរង ត្រូវតែងតាំងដោយប្រកាសរបស់រដ្ឋមន្រ្តីក្រសួងមហាផ្ទៃ 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59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863" y="1186712"/>
            <a:ext cx="3839531" cy="835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លក្ខណសម្បត្តិរបស់អភិបាល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9256" y="2312354"/>
            <a:ext cx="11512217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មានឋានន្តរសក្តិចាប់ពីអនុមន្រ្តីឡើង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មានអាយុចាប់ពីសាមសិប(៣០)ឆ្នាំឡើងគិតដល់ថ្ងៃតែងតាំង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60375" lvl="0" indent="-460375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បទពិសោធន៍ការងារផ្នែករដ្ឋបាលសាធារណៈយ៉ាងតិចប្រាំ​(៥)ឆ្នាំឬ/និងមានសញ្ញាបត្របរិញ្ញបត្រដែលទទួលស្គាល់ដោយក្រសួងអប់រំ</a:t>
            </a:r>
            <a:r>
              <a:rPr lang="en-US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 </a:t>
            </a: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យុវជន និងកីឡា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មានឈ្មោះក្នុងបញ្ជីឈ្មោះបោះឆ្នោតផ្លូវការក្នុងរយៈពេលនៃការតែងតាំង</a:t>
            </a:r>
            <a:endParaRPr lang="km-KH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8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មិនធ្លាប់មានទោសឧក្រិដ្ឋ ឬ មជ្ឈិមណាមួយ។ </a:t>
            </a:r>
            <a:endParaRPr lang="en-US" sz="24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44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6168" y="924066"/>
            <a:ext cx="757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297" y="1310434"/>
            <a:ext cx="3943337" cy="835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លក្ខណសម្បត្តិរបស់អភិបាលរង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003" y="2371417"/>
            <a:ext cx="10915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មានឋានន្តរសក្តិចាប់ពីនាយក្រមការឡើង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មានអាយុចាប់ពីម្ភៃប្រាំ (២៥) ឆ្នាំឡើង គិតដល់ថ្ងៃតែងតាំង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មានបទពិសោធន៍ការងារផ្នែករដ្ឋបាលសាធារណៈយ៉ាងតិចបី​(៣)ឆ្នាំ ឬ/និងមានសញ្ញាបត្រ​បរិញ្ញបត្ររង ដែលទទួលស្គាល់ដោយក្រសួងអប់រំ យុវជន និងកីឡា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មានឈ្មោះក្នុងបញ្ជីឈ្មោះបោះឆ្នោតផ្លូវការក្នុងរយៈពេលនៃការតែងតាំង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មិនធ្លាប់មានទោសឧក្រិដ្ឋ ឬ មជ្ឈិមណាមួយ។ </a:t>
            </a:r>
            <a:endParaRPr lang="en-US" sz="3200" dirty="0">
              <a:effectLst/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9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74513" y="838476"/>
            <a:ext cx="2986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២.៤.១. សិទ្ធិអំណាច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974513" y="1459440"/>
            <a:ext cx="9042007" cy="70721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spc="-40" dirty="0">
                <a:ea typeface="Calibri" panose="020F0502020204030204" pitchFamily="34" charset="0"/>
                <a:cs typeface="Khmer OS Siemreap" panose="02000500000000020004" pitchFamily="2" charset="0"/>
              </a:rPr>
              <a:t>ចុះហត្ថលេខាលើលិខិតបទដ្ឋាន និងលិខិតរដ្ឋបាលនានា</a:t>
            </a:r>
            <a:endParaRPr lang="en-US" sz="2400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974514" y="5286351"/>
            <a:ext cx="9074199" cy="686339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dirty="0">
                <a:ea typeface="Calibri" panose="020F0502020204030204" pitchFamily="34" charset="0"/>
                <a:cs typeface="Khmer OS Siemreap" panose="02000500000000020004" pitchFamily="2" charset="0"/>
              </a:rPr>
              <a:t>លើកសំណើបង្កើតគណៈកម្មាធិការ ឬអនុគណៈកម្មាធិការ ឬក្រុមការងារនានា</a:t>
            </a:r>
            <a:endParaRPr lang="en-US" sz="2400" dirty="0"/>
          </a:p>
        </p:txBody>
      </p:sp>
      <p:sp>
        <p:nvSpPr>
          <p:cNvPr id="12" name="Flowchart: Alternate Process 11"/>
          <p:cNvSpPr/>
          <p:nvPr/>
        </p:nvSpPr>
        <p:spPr>
          <a:xfrm>
            <a:off x="3364435" y="2441400"/>
            <a:ext cx="6652086" cy="70678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>
                <a:latin typeface="Khmer OS Siemreap" panose="02000500000000020004" pitchFamily="2" charset="0"/>
                <a:cs typeface="Khmer OS Siemreap" panose="02000500000000020004" pitchFamily="2" charset="0"/>
              </a:rPr>
              <a:t>ផ្ដួចផ្ដើមលើកសំណើសំណូមពរជូនក្រុមប្រឹក្សា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4" name="Flowchart: Alternate Process 13"/>
          <p:cNvSpPr/>
          <p:nvPr/>
        </p:nvSpPr>
        <p:spPr>
          <a:xfrm>
            <a:off x="3364435" y="3404380"/>
            <a:ext cx="6684278" cy="706785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spc="4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ការតែតាំង និងបញ្ចប់មុខតំណែង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3364435" y="4357604"/>
            <a:ext cx="6684278" cy="691970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បញ្ចេញមតិយោបល់ក្នុងកិច្ចប្រជុំក្រុមប្រឹក្សា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19786" y="2674125"/>
            <a:ext cx="2323878" cy="1969895"/>
          </a:xfrm>
          <a:prstGeom prst="ellipse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សិទ្ធិអំណាច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675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36064" y="6799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13659" y="1821958"/>
            <a:ext cx="7966724" cy="3946560"/>
            <a:chOff x="321087" y="1385731"/>
            <a:chExt cx="7966724" cy="3946560"/>
          </a:xfrm>
        </p:grpSpPr>
        <p:sp>
          <p:nvSpPr>
            <p:cNvPr id="8" name="Flowchart: Alternate Process 7"/>
            <p:cNvSpPr/>
            <p:nvPr/>
          </p:nvSpPr>
          <p:spPr>
            <a:xfrm>
              <a:off x="3269080" y="4625076"/>
              <a:ext cx="5018731" cy="707215"/>
            </a:xfrm>
            <a:prstGeom prst="flowChartAlternateProcess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តំណាងរាជរដ្ឋាភិបាល និងក្រសួង ស្ថាប័ន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2" name="Flowchart: Alternate Process 11"/>
            <p:cNvSpPr/>
            <p:nvPr/>
          </p:nvSpPr>
          <p:spPr>
            <a:xfrm>
              <a:off x="3269080" y="1385731"/>
              <a:ext cx="5018730" cy="706785"/>
            </a:xfrm>
            <a:prstGeom prst="flowChartAlternateProcess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អនុវត្តសេចក្តីសម្រេចរបស់ក្រុមប្រឹក្សា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21087" y="2596618"/>
              <a:ext cx="1885218" cy="183277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តួនាទី </a:t>
              </a:r>
              <a:endParaRPr lang="en-US" sz="2400" dirty="0"/>
            </a:p>
          </p:txBody>
        </p:sp>
        <p:cxnSp>
          <p:nvCxnSpPr>
            <p:cNvPr id="6" name="Straight Arrow Connector 5"/>
            <p:cNvCxnSpPr>
              <a:stCxn id="16" idx="6"/>
            </p:cNvCxnSpPr>
            <p:nvPr/>
          </p:nvCxnSpPr>
          <p:spPr>
            <a:xfrm flipV="1">
              <a:off x="2206305" y="2214694"/>
              <a:ext cx="989901" cy="12983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6" idx="6"/>
            </p:cNvCxnSpPr>
            <p:nvPr/>
          </p:nvCxnSpPr>
          <p:spPr>
            <a:xfrm>
              <a:off x="2206305" y="3513003"/>
              <a:ext cx="989901" cy="10338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139172" y="94841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16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736" y="1720559"/>
            <a:ext cx="1154517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ក្នុងនាមជាអ្នកអនុវត្តសេចក្តីសម្រេចរបស់ក្រុមប្រឹក្សា គណៈអភិបាលមានភារកិច្ច៖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736" y="2575289"/>
            <a:ext cx="118365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អនុវត្ដ</a:t>
            </a:r>
            <a:r>
              <a:rPr lang="en-US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សេចក្តីសម្រេច</a:t>
            </a:r>
            <a:r>
              <a:rPr lang="en-US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របស់ក្រុមប្រឹក្សា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លើកយោបល់ជូនក្រុមប្រឹក្សា លើបញ្ហា ពាក់ព័ន្ធផ្សេងៗ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និងដាក់ជូនក្រុមប្រឹក្សានូវសេចក្តីព្រាងដីកា សេចក្តីសម្រេច និងបទបញ្ជានានា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ធ្វើរបាយការណ៍ជូនក្រុមប្រឹក្សាអំពីការអនុវត្តសេចក្តីសម្រេចរបស់</a:t>
            </a:r>
            <a:r>
              <a:rPr lang="en-US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ក្រុមប្រឹក្សា ការអនុវត្តផែនការអភិវឌ្ឍន៍រយៈពេលប្រាំឆ្នាំ កម្មវិធីវិនិយោគបីឆ្នាំរំកិល ថវិកា និងសកម្មភាពផ្តល់សេវាកម្មនានា</a:t>
            </a:r>
          </a:p>
        </p:txBody>
      </p:sp>
      <p:sp>
        <p:nvSpPr>
          <p:cNvPr id="3" name="Rectangle 2"/>
          <p:cNvSpPr/>
          <p:nvPr/>
        </p:nvSpPr>
        <p:spPr>
          <a:xfrm>
            <a:off x="962771" y="958444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 (ត)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268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90479AA-A832-4FB0-8AF6-722092C52A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967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១.១.សាវតា</a:t>
            </a:r>
            <a:endParaRPr lang="en-US" sz="32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C04C6369-B311-487F-8A10-55AFE5D032EF}"/>
              </a:ext>
            </a:extLst>
          </p:cNvPr>
          <p:cNvSpPr/>
          <p:nvPr/>
        </p:nvSpPr>
        <p:spPr>
          <a:xfrm>
            <a:off x="0" y="1534954"/>
            <a:ext cx="12192000" cy="6402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ច្បាប់​ស្ដី​ពី​ការ​គ្រប់​គ្រង​រដ្ឋបាល​ឃុំ សង្កាត់ និងច្បាប់​ស្ដី​ពី​ការ​រៀប​ចំ​ការ​បោះ​ឆ្នោត​ជ្រើសរើស​ក្រុម​ប្រឹក្សា​ឃុំ សង្កាត់​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4B1C2-ACF4-4701-8128-5B00DEEE8985}"/>
              </a:ext>
            </a:extLst>
          </p:cNvPr>
          <p:cNvSpPr/>
          <p:nvPr/>
        </p:nvSpPr>
        <p:spPr>
          <a:xfrm>
            <a:off x="594295" y="1085850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២០០១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3C3992DB-0EB1-4B4E-99E0-96872ED5095B}"/>
              </a:ext>
            </a:extLst>
          </p:cNvPr>
          <p:cNvSpPr/>
          <p:nvPr/>
        </p:nvSpPr>
        <p:spPr>
          <a:xfrm>
            <a:off x="0" y="2771942"/>
            <a:ext cx="12192000" cy="64021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ការ​រៀប​ចំ​ការ​បោះ​ឆ្នោត​ជ្រើសរើស​ក្រុម​ប្រឹក្សា​ឃុំ សង្កាត់​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7262CC-E26E-40D1-968A-639508B77C24}"/>
              </a:ext>
            </a:extLst>
          </p:cNvPr>
          <p:cNvSpPr/>
          <p:nvPr/>
        </p:nvSpPr>
        <p:spPr>
          <a:xfrm>
            <a:off x="594295" y="2322838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២០០២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6" name="Rounded Rectangle 12">
            <a:extLst>
              <a:ext uri="{FF2B5EF4-FFF2-40B4-BE49-F238E27FC236}">
                <a16:creationId xmlns:a16="http://schemas.microsoft.com/office/drawing/2014/main" id="{FA6C2496-7D8C-4BFA-B60D-4A74BB390A07}"/>
              </a:ext>
            </a:extLst>
          </p:cNvPr>
          <p:cNvSpPr/>
          <p:nvPr/>
        </p:nvSpPr>
        <p:spPr>
          <a:xfrm>
            <a:off x="0" y="4017966"/>
            <a:ext cx="12192000" cy="114458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ច្បាប់​ស្ដី​ពី​ការ​គ្រប់​គ្រង​រដ្ឋបាល​រាជធានី ខេត្ត​ ក្រុង ស្រុក ខណ្ឌ និងច្បាប់​ស្ដី​ពី​ការ​បោះ​ឆ្នោត​ជ្រើសរើស​ក្រុម​ប្រឹក្សា​ រាជធានី ក្រុម​ប្រឹក្សាខេត្ត​ ក្រុម​ប្រឹក្សាក្រុង ក្រុម​ប្រឹក្សាស្រុក ក្រុម​ប្រឹក្សាខណ្ឌ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5D0C78-6C73-4ECD-972F-B0A74A1AE1BC}"/>
              </a:ext>
            </a:extLst>
          </p:cNvPr>
          <p:cNvSpPr/>
          <p:nvPr/>
        </p:nvSpPr>
        <p:spPr>
          <a:xfrm>
            <a:off x="594295" y="3568862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២០០៨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2" name="Rounded Rectangle 12">
            <a:extLst>
              <a:ext uri="{FF2B5EF4-FFF2-40B4-BE49-F238E27FC236}">
                <a16:creationId xmlns:a16="http://schemas.microsoft.com/office/drawing/2014/main" id="{2EA3DD16-E58B-4798-A2C4-EA00E617F073}"/>
              </a:ext>
            </a:extLst>
          </p:cNvPr>
          <p:cNvSpPr/>
          <p:nvPr/>
        </p:nvSpPr>
        <p:spPr>
          <a:xfrm>
            <a:off x="0" y="5768363"/>
            <a:ext cx="12192000" cy="5980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4163" lvl="1">
              <a:lnSpc>
                <a:spcPct val="150000"/>
              </a:lnSpc>
            </a:pPr>
            <a:r>
              <a:rPr lang="km-KH" sz="22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ការ​បោះ​ឆ្នោត​ជ្រើសរើស​ក្រុម​ប្រឹក្សា​ រាជធានី ក្រុម​ប្រឹក្សាខេត្ត​ ក្រុម​ប្រឹក្សាក្រុង ក្រុម​ប្រឹក្សាស្រុក ក្រុម​ប្រឹក្សាខណ្ឌ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25CAD5-462C-486E-929B-C3E42EEB866E}"/>
              </a:ext>
            </a:extLst>
          </p:cNvPr>
          <p:cNvSpPr/>
          <p:nvPr/>
        </p:nvSpPr>
        <p:spPr>
          <a:xfrm>
            <a:off x="594295" y="5319259"/>
            <a:ext cx="2126904" cy="44910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២០០៩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04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២.៤. គណៈអភិបាល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779260" y="2594924"/>
            <a:ext cx="12971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មានគណនេយ្យភាពចំពោះរាជរដ្ឋាភិបាល​ ក្រសួងមហាផ្ទៃ និងក្រសួង ស្ថាប័ននានា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លើកយោបល់ជូនក្រុមប្រឹក្សា លើបញ្ហា ពាក់ព័ន្ធផ្សេងៗ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ធានារក្សាសន្តិសុខ សណ្តាប់ធ្នាប់ និងរបៀបរៀបរយសាធារណៈ ការអនុវត្តច្បាប់ និងការការពារសិទ្ធិ​មនុស្ស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solidFill>
                  <a:schemeClr val="accent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ណែនាំ សម្របសម្រួល តម្រង់ទិសដល់ការិយាល័យ អង្គភាព និងទីភ្នាក់ងារនានា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លើកសំណើតែងតាំង ផ្លាស់ប្តូរ និងបញ្ចប់ភារកិច្ច</a:t>
            </a:r>
            <a:endParaRPr lang="en-US" sz="72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2947" y="1707777"/>
            <a:ext cx="9429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ក្នុងនាមជាតំណាងរាជរដ្ឋាភិបាល​ តំណាងក្រសួង ស្ថាប័ន អភិបាលមានភារកិច្ច៖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2771" y="961953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២.៤.២. តួនាទី ភារកិច្ច (ត)</a:t>
            </a:r>
            <a:endParaRPr lang="en-US" sz="2400" b="1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86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544453" y="71555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42682" y="1132348"/>
            <a:ext cx="11744519" cy="3818229"/>
            <a:chOff x="888162" y="1826262"/>
            <a:chExt cx="11280224" cy="32927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01E4E5-8A7F-4457-9906-D7330EB2F950}"/>
                </a:ext>
              </a:extLst>
            </p:cNvPr>
            <p:cNvGrpSpPr/>
            <p:nvPr/>
          </p:nvGrpSpPr>
          <p:grpSpPr>
            <a:xfrm>
              <a:off x="888162" y="1826262"/>
              <a:ext cx="8266985" cy="1888351"/>
              <a:chOff x="724760" y="2193655"/>
              <a:chExt cx="8266985" cy="188835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CDA7C88-3614-4E5B-98A4-E67287023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760" y="2193655"/>
                <a:ext cx="1627305" cy="1627304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27FCB0-A3AA-4C5A-9347-4865C7A8A05E}"/>
                  </a:ext>
                </a:extLst>
              </p:cNvPr>
              <p:cNvSpPr/>
              <p:nvPr/>
            </p:nvSpPr>
            <p:spPr>
              <a:xfrm>
                <a:off x="2940462" y="2436397"/>
                <a:ext cx="6051283" cy="1645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រដ្ឋបាលក្រុង ស្រុកនីមួយៗមាននាយករដ្ឋបាល០១រូប 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អមដោយនាយករងរដ្ឋបាល</a:t>
                </a:r>
                <a:r>
                  <a:rPr lang="ca-ES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២</a:t>
                </a:r>
                <a:r>
                  <a:rPr lang="km-KH" sz="2400" dirty="0"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រូបជាជំនួយការ</a:t>
                </a:r>
              </a:p>
              <a:p>
                <a:pPr algn="ctr">
                  <a:lnSpc>
                    <a:spcPct val="150000"/>
                  </a:lnSpc>
                  <a:spcBef>
                    <a:spcPts val="600"/>
                  </a:spcBef>
                  <a:buSzPct val="100000"/>
                </a:pPr>
                <a:endPara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E39F19-A4E6-4DC4-A32B-C23005B3E637}"/>
                </a:ext>
              </a:extLst>
            </p:cNvPr>
            <p:cNvSpPr/>
            <p:nvPr/>
          </p:nvSpPr>
          <p:spPr>
            <a:xfrm>
              <a:off x="3103865" y="4017536"/>
              <a:ext cx="9064521" cy="1101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buSzPct val="100000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នាយករដ្ឋបាលត្រូវបានតែងតាំងដោយប្រកាសរបស់រដ្ឋមន្ត្រីក្រសួងមហាផ្ទៃ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  <a:buSzPct val="100000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នាយករងរដ្ឋបាលត្រូវតែងតាំងដោយដីការបស់រដ្ឋបាលក្រុង ស្រុក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142682" y="3322041"/>
            <a:ext cx="2302855" cy="2097248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ការតែងតាំង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338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223583" y="9465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 (ត)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7" name="Rectangle: Top Corners Rounded 1">
            <a:extLst>
              <a:ext uri="{FF2B5EF4-FFF2-40B4-BE49-F238E27FC236}">
                <a16:creationId xmlns:a16="http://schemas.microsoft.com/office/drawing/2014/main" id="{907CFD7B-0A5D-4C52-89EB-1D2621B53CDB}"/>
              </a:ext>
            </a:extLst>
          </p:cNvPr>
          <p:cNvSpPr/>
          <p:nvPr/>
        </p:nvSpPr>
        <p:spPr>
          <a:xfrm>
            <a:off x="515142" y="1302462"/>
            <a:ext cx="2181858" cy="623934"/>
          </a:xfrm>
          <a:prstGeom prst="round2Same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ត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ួ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ា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ី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ភារកិច្ច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5142" y="2253785"/>
            <a:ext cx="10776440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ជាជំនួយការក្រុមប្រឹក្សា គណៈអភិបាល និងអភិបាល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 និងប្រើប្រាស់ត្រារដ្ឋបាល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និងដាក់ជូនគណៈអភិបាល ពិនិត្យ សម្រេចនូវកិច្ចការរដ្ឋបាលប្រចាំថ្ងៃ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ផ្តល់យោបល់ក្នុងកិច្ចប្រជុំរបស់ក្រុមប្រឹក្សា គណៈកម្មាធិការនានា និងគណៈអភិបាល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ធានាក្នុងការទទួល បែងចែក និងរក្សាទុកឯកសារនានា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ធានាឱ្យអង្គភាព និងបុគ្គលិកទាំងអស់អនុវត្ដ​ន៍ការងារឱ្យបានត្រឹមត្រូវ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2283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83763" y="94659"/>
            <a:ext cx="4893087" cy="8804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km-KH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51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២.៥. នាយករដ្ឋបាល (ត)</a:t>
            </a:r>
            <a:endParaRPr lang="en-US" sz="51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  <a:p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7" name="Rectangle: Top Corners Rounded 1">
            <a:extLst>
              <a:ext uri="{FF2B5EF4-FFF2-40B4-BE49-F238E27FC236}">
                <a16:creationId xmlns:a16="http://schemas.microsoft.com/office/drawing/2014/main" id="{907CFD7B-0A5D-4C52-89EB-1D2621B53CDB}"/>
              </a:ext>
            </a:extLst>
          </p:cNvPr>
          <p:cNvSpPr/>
          <p:nvPr/>
        </p:nvSpPr>
        <p:spPr>
          <a:xfrm>
            <a:off x="662730" y="1314857"/>
            <a:ext cx="3176374" cy="623934"/>
          </a:xfrm>
          <a:prstGeom prst="round2Same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ត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ួ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ន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ា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ទ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ី</a:t>
            </a:r>
            <a:r>
              <a:rPr lang="ca-E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ភារកិច្ច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(ត)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2730" y="2216115"/>
            <a:ext cx="10544961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ជាជំនួយការក្រុមប្រឹក្សា គណៈអភិបាល និងអភិបាល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គ្រប់គ្រង និងប្រើប្រាស់ត្រារដ្ឋបាល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រៀបចំ និងដាក់ជូនគណៈអភិបាល ពិនិត្យ សម្រេចនូវកិច្ចការរដ្ឋបាលប្រចាំថ្ងៃ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ផ្តល់យោបល់ក្នុងកិច្ចប្រជុំរបស់ក្រុមប្រឹក្សា គណៈកម្មាធិការនានា និងគណៈអភិបាល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ធានាក្នុងការទទួល បែងចែក និងរក្សាទុកឯកសារនានា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ធានាឱ្យអង្គភាព និងបុគ្គលិកទាំងអស់អនុវត្ដ​ន៍ការងារឱ្យបានត្រឹមត្រូវ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3799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6061275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r>
              <a:rPr lang="en-US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និងអង្គភាពចំណុះ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2424" y="779233"/>
            <a:ext cx="1226906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រដ្ឋបាលក្រុង ស្រុកនីមួយៗត្រូវមានការិយាល័យ និងអង្គភាពមួយចំនួនជាចំណុះដូចខាងក្រោម ៖</a:t>
            </a:r>
            <a:endParaRPr lang="en-US" sz="2400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202424" y="5170919"/>
            <a:ext cx="11755301" cy="1148438"/>
          </a:xfrm>
          <a:prstGeom prst="snip2DiagRect">
            <a:avLst>
              <a:gd name="adj1" fmla="val 50000"/>
              <a:gd name="adj2" fmla="val 16667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m-KH" sz="2400" i="1" dirty="0">
                <a:solidFill>
                  <a:srgbClr val="FF0000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ការិយាល័យ  និងអង្គភាពនីមួយៗចំណុះរដ្ឋបាលស្រុក ត្រូវដឹកនាំដោយប្រធានមួយ(០១)រូប និងមានអនុប្រធានយ៉ាងច្រើនពីរ(០២)រូបជាជំនួយការ</a:t>
            </a:r>
            <a:endParaRPr lang="en-US" sz="2400" i="1" dirty="0">
              <a:solidFill>
                <a:srgbClr val="FF0000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080" y="1470793"/>
            <a:ext cx="5656506" cy="347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ការិយាល័យរដ្ឋបាល និងហិរញ្ញវត្ថុ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អង្គភាពលទ្ធកម្ម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ការិយាល័យគ្រប់គ្រងធនធានមនុស្ស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ការិយាល័យផែនការ និងគាំទ្រឃុំ សង្កាត់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ការិយាល័យលេខាធិការក្រុមប្រឹក្សា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ការិយាល័យអប់រំ យុវជន និងកីឡា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Calibri" panose="020F0502020204030204" pitchFamily="34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ការិយាល័យត្រួតពិនិត្យផ្ទៃក្នុង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DaunPenh" panose="01010101010101010101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9225" y="1443080"/>
            <a:ext cx="7242262" cy="3869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ការិ.រៀបចំដែនដី នគរូបនីយកម្ម សំណង់ និងភូមិបាល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ការិយាល័យនីតិកម្ម និងសម្រុះសម្រួលវិវាទមូលដ្ឋាន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ការិយាល័យកសិកម្ម ធនធានធម្មជាតិ និងបរិស្ថាន (ស្រុក)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ការិយាល័យសាធារណការ ដឹកជញ្ចូន អនាម័យ បរិស្ថាន និងសណ្តាប់ធ្នាប់សារធារណៈ (ក្រុង)</a:t>
            </a:r>
            <a:endParaRPr lang="km-KH" sz="2400" dirty="0">
              <a:solidFill>
                <a:srgbClr val="1808E6"/>
              </a:solidFill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ការិយាល័យសេដ្ឋកិច្ច និងអភិវឌ្ឍន៍សហគមន៍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solidFill>
                  <a:srgbClr val="1808E6"/>
                </a:solidFill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ការិយាល័យសង្គមកិច្ច និងសុខមាលភាពសង្គម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Calibri" panose="020F0502020204030204" pitchFamily="34" charset="0"/>
                <a:cs typeface="Khmer OS Siemreap" panose="02000500000000020004" pitchFamily="2" charset="0"/>
              </a:rPr>
              <a:t>ការិយាល័យច្រកចេញចូលតែមួយ</a:t>
            </a:r>
            <a:endParaRPr lang="en-US" sz="2400" dirty="0">
              <a:latin typeface="Khmer OS Siemreap" panose="02000500000000020004" pitchFamily="2" charset="0"/>
              <a:ea typeface="Calibri" panose="020F0502020204030204" pitchFamily="34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83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2422" y="3604252"/>
            <a:ext cx="1531383" cy="1390214"/>
          </a:xfrm>
          <a:prstGeom prst="ellipse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ភារកិច្ច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3187" y="3066272"/>
            <a:ext cx="10742113" cy="313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spc="5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ការងាររដ្ឋបាល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ព័ត៌មាន ពិធីការ ទំនាក់ទំនងសាធារណៈ និងសហប្រតិបត្តិការអន្តរជាតិ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ការងារអត្រានុកូលដ្ឋាន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 និងការថែរក្សាត្រា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1257300" lvl="2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ការពិនិត្យ និងការកែសម្រួលរចនាសម្ព័ន្ធរបស់រដ្ឋបាលក្រុង ស្រុក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ការ​រៀបចំនីតិវិធីរដ្ឋបាល និងនីតិវិធីហិរញ្ញវត្ថុ</a:t>
            </a:r>
            <a:r>
              <a:rPr lang="km-KH" sz="32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endParaRPr lang="en-US" sz="32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ការងារសណ្ដាប់ធ្នាប់សាធារណៈ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ការងាររបាយការណ៍</a:t>
            </a:r>
            <a:endParaRPr lang="en-US" sz="6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8065" y="1407612"/>
            <a:ext cx="11489331" cy="1445614"/>
            <a:chOff x="328067" y="1682217"/>
            <a:chExt cx="10051420" cy="1445614"/>
          </a:xfrm>
        </p:grpSpPr>
        <p:sp>
          <p:nvSpPr>
            <p:cNvPr id="8" name="Oval 7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ស្រុកលើការងាររដ្ឋ</a:t>
              </a:r>
              <a:r>
                <a:rPr lang="km-KH" sz="2400" spc="-5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បាល</a:t>
              </a: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 និងហិរញ្ញវត្ថុ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328065" y="3056306"/>
            <a:ext cx="11489331" cy="322410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696" y="142445"/>
            <a:ext cx="6789038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r>
              <a:rPr lang="en-US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 </a:t>
            </a: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និងអង្គភាពចំណុះ (ត)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8209" y="790883"/>
            <a:ext cx="5246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ការិយាល័យរដ្ឋបាល និងហិរញ្ញវត្ថុ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10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71437" y="2536157"/>
            <a:ext cx="5371392" cy="1899710"/>
            <a:chOff x="531754" y="3272041"/>
            <a:chExt cx="5371392" cy="1587442"/>
          </a:xfrm>
        </p:grpSpPr>
        <p:sp>
          <p:nvSpPr>
            <p:cNvPr id="22" name="Oval 21"/>
            <p:cNvSpPr/>
            <p:nvPr/>
          </p:nvSpPr>
          <p:spPr>
            <a:xfrm>
              <a:off x="531754" y="3272041"/>
              <a:ext cx="1531383" cy="1390214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02290" y="3326756"/>
              <a:ext cx="3700856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ការងារនីត្យានុកូលកម្ម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ការងារអត្រានុកូលដ្ឋាន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26503" y="5127630"/>
            <a:ext cx="11736198" cy="79963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ចំពោះមុខងាររងនៃមុខងារខាងលើ សូមមើលក្នុងឧបសម្ព័ន្ធទី១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653" y="831324"/>
            <a:ext cx="5795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១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ការិយាល័យរដ្ឋបាល និងហិរញ្ញវត្ថុ (ត)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7653" y="1464371"/>
            <a:ext cx="110315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មុខងារដែលបានប្រគល់តាមរយៈ</a:t>
            </a:r>
            <a:r>
              <a:rPr lang="km-KH" sz="2400" i="1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អនុក្រឹត្យលេខ១៨២និង១</a:t>
            </a:r>
            <a:r>
              <a:rPr lang="km-KH" sz="2400" i="1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៨៤អនក្រ.បកចុះថ្ងៃទី០២ ខែធ្នូ ឆ្នាំ២០១៩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6503" y="2295368"/>
            <a:ext cx="11736198" cy="2114144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49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1712697" cy="4206121"/>
            <a:chOff x="288713" y="4662255"/>
            <a:chExt cx="11712697" cy="3460090"/>
          </a:xfrm>
        </p:grpSpPr>
        <p:sp>
          <p:nvSpPr>
            <p:cNvPr id="22" name="Oval 21"/>
            <p:cNvSpPr/>
            <p:nvPr/>
          </p:nvSpPr>
          <p:spPr>
            <a:xfrm>
              <a:off x="531754" y="5170643"/>
              <a:ext cx="1531383" cy="1139744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1757" y="4714449"/>
              <a:ext cx="10859653" cy="3407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រៀបចំផែនការលទ្ធកម្ម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រៀបចំឯកសារដេញថ្លៃ ផ្សព្វផ្សាយអំពីកិច្ចលទ្ធកម្ម ទុកដាក់ឯកសារសំណើដេញថ្លៃ</a:t>
              </a:r>
              <a:endParaRPr lang="en-US" sz="4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រៀបចំរបាយការណ៍ និងកំណត់ហេតុ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និងការសម្របសម្រួលក្នុងការវាយតម្លៃ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ផ្សព្វផ្សាយលទ្ធផលនៃការដេញថ្លៃ</a:t>
              </a:r>
            </a:p>
            <a:p>
              <a:pPr marL="1257300" lvl="2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តាមដានការអនុវត្តកិច្ចសន្យា និងការរៀបចំរបាយការណ៍ស្តីពីការអនុវត្តកិច្ចលទ្ធកម្ម</a:t>
              </a:r>
              <a:endParaRPr lang="en-US" sz="6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ស្រុកលើការងារលទ្ធកម្មសាធារណៈ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62640" y="850634"/>
            <a:ext cx="315983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អង្គភាពលទ្ធកម្ម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379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7840" y="845479"/>
            <a:ext cx="5716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៣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ការិយាល័យគ្រប់គ្រងធនធានមនុស្ស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6"/>
            <a:ext cx="12877118" cy="3632304"/>
            <a:chOff x="288713" y="4662255"/>
            <a:chExt cx="12877118" cy="2988049"/>
          </a:xfrm>
        </p:grpSpPr>
        <p:sp>
          <p:nvSpPr>
            <p:cNvPr id="22" name="Oval 21"/>
            <p:cNvSpPr/>
            <p:nvPr/>
          </p:nvSpPr>
          <p:spPr>
            <a:xfrm>
              <a:off x="531754" y="5170643"/>
              <a:ext cx="1531383" cy="1390214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06178" y="5032352"/>
              <a:ext cx="10859653" cy="2617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 ការចាត់ចែង និងការប្រើប្រាស់បុគ្គលិក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គ្រប់គ្រងបុគ្គលិកផ្សេងទៀតតាមការផ្ទេរសិទ្ធិ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ការងារផ្សេងទៀតតាមការប្រគល់ភារកិច្ចរបស់អភិបាល</a:t>
              </a:r>
              <a:endParaRPr lang="km-KH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>
                <a:lnSpc>
                  <a:spcPct val="130000"/>
                </a:lnSpc>
              </a:pP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621234" y="1765979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52616" y="2159869"/>
              <a:ext cx="74032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ស្រុកលើការងារគ្រប់គ្រងធនធានមនុស្ស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6928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167" y="889321"/>
            <a:ext cx="9243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៤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ការិយាល័យផែនការ និងគាំទ្រឃុំ សង្កាត់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(មានតែនៅរដ្ឋបាលស្រុក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)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2634077" cy="3380968"/>
            <a:chOff x="288713" y="4662255"/>
            <a:chExt cx="12634077" cy="2781292"/>
          </a:xfrm>
        </p:grpSpPr>
        <p:sp>
          <p:nvSpPr>
            <p:cNvPr id="22" name="Oval 21"/>
            <p:cNvSpPr/>
            <p:nvPr/>
          </p:nvSpPr>
          <p:spPr>
            <a:xfrm>
              <a:off x="531754" y="5332076"/>
              <a:ext cx="1531383" cy="1182112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693939"/>
              <a:ext cx="10859653" cy="2749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និងអនុវត្តផែនការអភិវឌ្ឍន៍៥ឆ្នាំ និងកម្មវិធីវិនិយោគ៣ឆ្នាំរំកិល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និងអនុវត្តផែនការសកម្មភាពនិងថវិកាប្រចាំឆ្នាំ និងគម្រោងអភិវឌ្ឍន៍នានា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ការងារស្ថិតិប្រជាជន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គាំទ្របច្ចេកទេសលើការងាររដ្ឋបាល និងហិរញ្ញវត្ថុ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ដោះស្រាយសំណើ សំណូមពរ និងបញ្ហាប្រឈមនានា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63190"/>
            <a:ext cx="11733636" cy="1445614"/>
            <a:chOff x="328067" y="1682217"/>
            <a:chExt cx="10117627" cy="1445614"/>
          </a:xfrm>
        </p:grpSpPr>
        <p:sp>
          <p:nvSpPr>
            <p:cNvPr id="12" name="Oval 11"/>
            <p:cNvSpPr/>
            <p:nvPr/>
          </p:nvSpPr>
          <p:spPr>
            <a:xfrm>
              <a:off x="537634" y="1780300"/>
              <a:ext cx="1241414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159869"/>
              <a:ext cx="8648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ជាសេនាធិការឱ្យរដ្ឋបាលស្រុកលើការងារ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ការងារផែនការ និងគាំទ្រឃុំ សង្កាត់ក្នុងស្រុក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2032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9307" y="879360"/>
            <a:ext cx="10492818" cy="1256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ក្របខ័ណ្ឌយុទ្ធសាស្រ្តស្តីពីកំណែទម្រង់វិមជ្ឈការ ​និងវិសហមជ្ឈការ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38032" y="2208636"/>
            <a:ext cx="9620684" cy="3433851"/>
            <a:chOff x="977465" y="2593802"/>
            <a:chExt cx="9620684" cy="3433851"/>
          </a:xfrm>
        </p:grpSpPr>
        <p:grpSp>
          <p:nvGrpSpPr>
            <p:cNvPr id="21" name="Group 20"/>
            <p:cNvGrpSpPr/>
            <p:nvPr/>
          </p:nvGrpSpPr>
          <p:grpSpPr>
            <a:xfrm>
              <a:off x="977465" y="2593802"/>
              <a:ext cx="9620684" cy="3085473"/>
              <a:chOff x="628215" y="2638252"/>
              <a:chExt cx="9620684" cy="3085473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28215" y="3001466"/>
                <a:ext cx="2970107" cy="2722259"/>
                <a:chOff x="628215" y="3001466"/>
                <a:chExt cx="2970107" cy="2722259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628215" y="3926658"/>
                  <a:ext cx="2289490" cy="87950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m-KH" sz="2400" dirty="0">
                      <a:solidFill>
                        <a:schemeClr val="tx1"/>
                      </a:solidFill>
                      <a:latin typeface="Khmer Mool1" panose="02000506000000020004" pitchFamily="2" charset="0"/>
                      <a:cs typeface="Khmer Mool1" panose="02000506000000020004" pitchFamily="2" charset="0"/>
                    </a:rPr>
                    <a:t>គោលបំណង</a:t>
                  </a:r>
                  <a:endParaRPr lang="en-US" sz="2400" dirty="0">
                    <a:solidFill>
                      <a:schemeClr val="tx1"/>
                    </a:solidFill>
                    <a:latin typeface="Khmer Mool1" panose="02000506000000020004" pitchFamily="2" charset="0"/>
                    <a:cs typeface="Khmer Mool1" panose="02000506000000020004" pitchFamily="2" charset="0"/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406315" y="3008445"/>
                  <a:ext cx="0" cy="271528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3398301" y="3001466"/>
                  <a:ext cx="195444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913416" y="4368408"/>
                  <a:ext cx="506933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402878" y="5721633"/>
                  <a:ext cx="195444" cy="0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/>
              <p:cNvSpPr/>
              <p:nvPr/>
            </p:nvSpPr>
            <p:spPr>
              <a:xfrm>
                <a:off x="3619393" y="2638252"/>
                <a:ext cx="6629506" cy="72642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km-KH" sz="2400" dirty="0">
                    <a:solidFill>
                      <a:schemeClr val="tx1"/>
                    </a:solidFill>
                    <a:latin typeface="Khmer OS Siemreap" panose="02000500000000020004" pitchFamily="2" charset="0"/>
                    <a:cs typeface="Khmer OS Siemreap" panose="02000500000000020004" pitchFamily="2" charset="0"/>
                  </a:rPr>
                  <a:t>ពង្រឹង និងពង្រីកលទ្ធិប្រជាធិបតេយ្យនៅមូលដ្ឋាន</a:t>
                </a:r>
                <a:endParaRPr lang="en-US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968642" y="5301226"/>
              <a:ext cx="6629507" cy="72642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km-KH" sz="2400" dirty="0">
                  <a:solidFill>
                    <a:schemeClr val="tx1"/>
                  </a:solidFill>
                  <a:latin typeface="Khmer OS Siemreap" panose="02000500000000020004" pitchFamily="2" charset="0"/>
                  <a:cs typeface="Khmer OS Siemreap" panose="02000500000000020004" pitchFamily="2" charset="0"/>
                </a:rPr>
                <a:t>ជំរុញការអភិវឌ្ឍនៅមូលដ្ឋាន និងកាត់បន្ថយភាពក្រីក្រ</a:t>
              </a:r>
              <a:endParaRPr lang="en-US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14" name="Title 3">
            <a:extLst>
              <a:ext uri="{FF2B5EF4-FFF2-40B4-BE49-F238E27FC236}">
                <a16:creationId xmlns:a16="http://schemas.microsoft.com/office/drawing/2014/main" id="{090479AA-A832-4FB0-8AF6-722092C52AA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96778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១.១.សាវតា</a:t>
            </a:r>
            <a:endParaRPr lang="en-US" sz="32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3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168" y="889321"/>
            <a:ext cx="9592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៤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ការិយាល័យផែនការ និងគាំទ្រសង្កាត់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(សម្រាប់រដ្ឋបាលក្រុង)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5"/>
            <a:ext cx="12634077" cy="3380968"/>
            <a:chOff x="288713" y="4662255"/>
            <a:chExt cx="12634077" cy="2781292"/>
          </a:xfrm>
        </p:grpSpPr>
        <p:sp>
          <p:nvSpPr>
            <p:cNvPr id="22" name="Oval 21"/>
            <p:cNvSpPr/>
            <p:nvPr/>
          </p:nvSpPr>
          <p:spPr>
            <a:xfrm>
              <a:off x="531754" y="5332076"/>
              <a:ext cx="1531383" cy="1182112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693939"/>
              <a:ext cx="10859653" cy="2749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និងអនុវត្តផែនការអភិវឌ្ឍន៍៥ឆ្នាំ និងកម្មវិធីវិនិយោគ៣ឆ្នាំរំកិល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 និងអនុវត្តផែនការសកម្មភាពនិងថវិកាប្រចាំឆ្នាំ និងគម្រោងអភិវឌ្ឍន៍នានា</a:t>
              </a:r>
            </a:p>
            <a:p>
              <a:pPr marL="34290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ការងារស្ថិតិប្រជាជន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បណ្តុះបណ្តាល និងការអភិវឌ្ឍសមត្ថភាពបុគ្គលិក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គាំទ្របច្ចេកទេសលើការងាររដ្ឋបាល និងហិរញ្ញវត្ថុ</a:t>
              </a:r>
            </a:p>
            <a:p>
              <a:pPr marL="342900" lvl="0" indent="-342900">
                <a:lnSpc>
                  <a:spcPct val="13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ដោះស្រាយសំណើ សំណូមពរ និងបញ្ហាប្រឈមនានា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  <a:p>
              <a:pPr lvl="0"/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63190"/>
            <a:ext cx="11733636" cy="1445614"/>
            <a:chOff x="328067" y="1682217"/>
            <a:chExt cx="10117627" cy="1445614"/>
          </a:xfrm>
        </p:grpSpPr>
        <p:sp>
          <p:nvSpPr>
            <p:cNvPr id="12" name="Oval 11"/>
            <p:cNvSpPr/>
            <p:nvPr/>
          </p:nvSpPr>
          <p:spPr>
            <a:xfrm>
              <a:off x="537634" y="1780300"/>
              <a:ext cx="1241414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159869"/>
              <a:ext cx="864853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ជាសេនាធិការឱ្យរដ្ឋបាលក្រុងលើការងារ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ការងារផែនការ និងគាំទ្រសង្កាត់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721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9367" y="880353"/>
            <a:ext cx="5999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៥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ការិយាល័យត្រួតពិនិត្យផ្ទៃក្នុង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4"/>
            <a:ext cx="12971020" cy="3065473"/>
            <a:chOff x="288713" y="4662255"/>
            <a:chExt cx="12971020" cy="2521756"/>
          </a:xfrm>
        </p:grpSpPr>
        <p:sp>
          <p:nvSpPr>
            <p:cNvPr id="22" name="Oval 21"/>
            <p:cNvSpPr/>
            <p:nvPr/>
          </p:nvSpPr>
          <p:spPr>
            <a:xfrm>
              <a:off x="410234" y="5279210"/>
              <a:ext cx="1531383" cy="1050031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952854"/>
              <a:ext cx="11196596" cy="1860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ត្រួតពិនិត្យលើការអនុវត្តតាមច្បាប់ ដីកា លិខិតបទដ្ឋានគតិយុត្ត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ត្រួតពិនិត្យលើការងាររដ្ឋបាល ការងារបុគ្គលិក ការងារហិរញ្ញវត្ថុ និងទ្រព្យសម្បត្តិ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ត្រួតពិនិត្យការអនុវត្តវិន័យ បទបញ្ជាផ្ទៃក្នុង ក្រមសីលធម៌ និងម៉ោងបំពេញការងារ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ការងារផ្សេងទៀតតាមការប្រគល់ភារកិច្ចរបស់អភិបាល</a:t>
              </a:r>
              <a:endParaRPr lang="km-KH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6854" cy="1445614"/>
            <a:chOff x="328067" y="1682217"/>
            <a:chExt cx="10051420" cy="1445614"/>
          </a:xfrm>
        </p:grpSpPr>
        <p:sp>
          <p:nvSpPr>
            <p:cNvPr id="12" name="Oval 11"/>
            <p:cNvSpPr/>
            <p:nvPr/>
          </p:nvSpPr>
          <p:spPr>
            <a:xfrm>
              <a:off x="432851" y="1780300"/>
              <a:ext cx="129985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0079" y="1775344"/>
              <a:ext cx="8648531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ការត្រួតពិនិត្យការបំពេញការងាររបស់ការិយាល័យ និងអង្គភាពនានាចំណុះរដ្ឋបាលស្រុក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610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48" y="909640"/>
            <a:ext cx="59995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៦</a:t>
            </a:r>
            <a:r>
              <a:rPr lang="ca-ES" sz="2400" dirty="0"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ការិយាល័យលេខាធិការក្រុមប្រឹក្សា</a:t>
            </a:r>
            <a:endParaRPr lang="en-US" sz="2400" dirty="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298352"/>
            <a:ext cx="12971020" cy="3065472"/>
            <a:chOff x="288713" y="4662255"/>
            <a:chExt cx="12971020" cy="2521756"/>
          </a:xfrm>
        </p:grpSpPr>
        <p:sp>
          <p:nvSpPr>
            <p:cNvPr id="22" name="Oval 21"/>
            <p:cNvSpPr/>
            <p:nvPr/>
          </p:nvSpPr>
          <p:spPr>
            <a:xfrm>
              <a:off x="531753" y="5384493"/>
              <a:ext cx="1459029" cy="1077280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3137" y="4745814"/>
              <a:ext cx="11196596" cy="2354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រៀបចំកិច្ចប្រជុំសាមញ្ញ និងវិសាមញ្ញរបស់ក្រុមប្រឹក្សា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រៀបចំកំណត់ហេតុនៃកិច្ចប្រជុំនានារបស់ក្រុមប្រឹក្សា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រៀបចំវេទិកាផ្សព្វផ្សាយ និងពិគ្រោះយោបល់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គ្រប់គ្រង ការថែរក្សា និងការទុកដាក់ឯកសារនានា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បិទផ្សាយ និងការផ្សព្វផ្សាយនូវសេចក្តីសម្រេច និងឯកសារនានា</a:t>
              </a:r>
              <a:endParaRPr lang="km-KH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52175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7" y="1682217"/>
            <a:ext cx="11657872" cy="1445614"/>
            <a:chOff x="328067" y="1682217"/>
            <a:chExt cx="10052298" cy="1445614"/>
          </a:xfrm>
        </p:grpSpPr>
        <p:sp>
          <p:nvSpPr>
            <p:cNvPr id="12" name="Oval 11"/>
            <p:cNvSpPr/>
            <p:nvPr/>
          </p:nvSpPr>
          <p:spPr>
            <a:xfrm>
              <a:off x="432413" y="1780300"/>
              <a:ext cx="1195075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7489" y="2089107"/>
              <a:ext cx="875287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ការងា​រលេខាធិការដ្ឋានជូនក្រុមប្រឹក្សាក្រុង ស្រុក</a:t>
              </a:r>
              <a:endParaRPr lang="en-US" sz="4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9126617"/>
      </p:ext>
    </p:extLst>
  </p:cSld>
  <p:clrMapOvr>
    <a:masterClrMapping/>
  </p:clrMapOvr>
  <p:transition spd="slow">
    <p:randomBar dir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3125489"/>
            <a:ext cx="12825592" cy="3306209"/>
            <a:chOff x="288713" y="4662255"/>
            <a:chExt cx="12825592" cy="2719794"/>
          </a:xfrm>
        </p:grpSpPr>
        <p:sp>
          <p:nvSpPr>
            <p:cNvPr id="22" name="Oval 21"/>
            <p:cNvSpPr/>
            <p:nvPr/>
          </p:nvSpPr>
          <p:spPr>
            <a:xfrm>
              <a:off x="374892" y="5389710"/>
              <a:ext cx="1531383" cy="117300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17709" y="5027411"/>
              <a:ext cx="11196596" cy="2354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ការអប់រំកុមារតូច និងបឋមសិក្សា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ការងាររដ្ឋបាលគាំទ្រគ្រឹះស្ថានមធ្យមសិក្សាចំណេះទូទៅ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ការអប់រំក្រៅប្រព័ន្ធ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ការអភិវឌ្ឍយុវជន 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ការអប់រំកាយ និងកីឡា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627918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7998"/>
            <a:ext cx="11804316" cy="1445614"/>
            <a:chOff x="328067" y="1682217"/>
            <a:chExt cx="10178573" cy="1445614"/>
          </a:xfrm>
        </p:grpSpPr>
        <p:sp>
          <p:nvSpPr>
            <p:cNvPr id="12" name="Oval 11"/>
            <p:cNvSpPr/>
            <p:nvPr/>
          </p:nvSpPr>
          <p:spPr>
            <a:xfrm>
              <a:off x="392520" y="1780300"/>
              <a:ext cx="1340189" cy="1249447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58109" y="2089105"/>
              <a:ext cx="86485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ការងារអប់រំ យុវជន និងកីឡា</a:t>
              </a:r>
              <a:endParaRPr lang="en-US" sz="4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92467" y="3272416"/>
            <a:ext cx="1126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spc="50" dirty="0">
                <a:ea typeface="Times New Roman" panose="02020603050405020304" pitchFamily="18" charset="0"/>
                <a:cs typeface="Khmer OS Siemreap" panose="02000500000000020004" pitchFamily="2" charset="0"/>
              </a:rPr>
              <a:t>គ្រប់គ្រង គាំទ្រ សម្របសម្រួល​ និងតាមដាន ត្រួតពិនិត្យ</a:t>
            </a: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 វាយតម្លៃលើមុខងារ៖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78521" y="902301"/>
            <a:ext cx="546656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៧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ការិយាល័យអប់រំ យុវជន និងកីឡា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00800"/>
      </p:ext>
    </p:extLst>
  </p:cSld>
  <p:clrMapOvr>
    <a:masterClrMapping/>
  </p:clrMapOvr>
  <p:transition spd="slow">
    <p:randomBar dir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3354" y="723322"/>
            <a:ext cx="601478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៧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ការិយាល័យអប់រំ យុវជន និងកីឡា (ត)</a:t>
            </a:r>
            <a:endParaRPr lang="en-US" sz="20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2352" y="2404617"/>
            <a:ext cx="9292535" cy="3416320"/>
            <a:chOff x="568795" y="3749686"/>
            <a:chExt cx="5282975" cy="4198833"/>
          </a:xfrm>
        </p:grpSpPr>
        <p:sp>
          <p:nvSpPr>
            <p:cNvPr id="16" name="Oval 15"/>
            <p:cNvSpPr/>
            <p:nvPr/>
          </p:nvSpPr>
          <p:spPr>
            <a:xfrm>
              <a:off x="568795" y="4679425"/>
              <a:ext cx="1102875" cy="1390214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35984" y="3749686"/>
              <a:ext cx="4115786" cy="4198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ការគ្រប់គ្រងការអប់រំកុមារតូច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ការគ្រប់គ្រងការអប់រំបឋមសិក្សា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ការគ្រប់គ្រងការអប់រំក្រៅប្រព័ន្ធ 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ការងាររដ្ឋបាលគាំទ្រគ្រឹះស្ថានមធ្យមសិក្សាចំណេះទូទៅ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ការអភិវឌ្ឍយុវជន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ការងារអប់រំកាយ និងកីឡា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8696" y="5820937"/>
            <a:ext cx="11911176" cy="63109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km-KH" sz="22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ចំពោះមុខងាររងនៃមុខងារខាងលើ សូមមើលក្នុងឧបសម្ព័ន្ធទី២</a:t>
            </a:r>
            <a:endParaRPr lang="en-US" sz="22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1249" y="1342594"/>
            <a:ext cx="1213048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មុខងារពាក់ព័ន្ធការិយាល័យអប់រំ យុវជន និងកីឡាដែលបានប្រតិភូកម្មទៅឱ្យរដ្ឋបាលស្រុកទូទាំង</a:t>
            </a:r>
            <a:r>
              <a:rPr lang="km-KH" sz="2400" spc="10" dirty="0">
                <a:ea typeface="Times New Roman" panose="02020603050405020304" pitchFamily="18" charset="0"/>
                <a:cs typeface="Khmer OS Siemreap" panose="02000500000000020004" pitchFamily="2" charset="0"/>
              </a:rPr>
              <a:t>ប្រទេស</a:t>
            </a:r>
            <a:r>
              <a:rPr lang="km-KH" sz="2400" spc="10" dirty="0">
                <a:solidFill>
                  <a:srgbClr val="FF0000"/>
                </a:solidFill>
                <a:ea typeface="Times New Roman" panose="02020603050405020304" pitchFamily="18" charset="0"/>
                <a:cs typeface="Khmer OS Siemreap" panose="02000500000000020004" pitchFamily="2" charset="0"/>
              </a:rPr>
              <a:t>លើកលែងស្រុកក្នុងខេត្តបាត់ដំបង </a:t>
            </a:r>
            <a:r>
              <a:rPr lang="km-KH" sz="2400" spc="10" dirty="0">
                <a:ea typeface="Times New Roman" panose="02020603050405020304" pitchFamily="18" charset="0"/>
                <a:cs typeface="Khmer OS Siemreap" panose="02000500000000020004" pitchFamily="2" charset="0"/>
              </a:rPr>
              <a:t>តាមរយៈអនុក្រឹត្យលេខ១៨២និង១៨៤អនក្រ.បកចុះថ្ងៃទី០២ ខែធ្នូ ឆ្នាំ</a:t>
            </a:r>
            <a:r>
              <a:rPr lang="km-KH" sz="2400" spc="-40" dirty="0">
                <a:ea typeface="Times New Roman" panose="02020603050405020304" pitchFamily="18" charset="0"/>
                <a:cs typeface="Khmer OS Siemreap" panose="02000500000000020004" pitchFamily="2" charset="0"/>
              </a:rPr>
              <a:t>២០១៩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4786436"/>
      </p:ext>
    </p:extLst>
  </p:cSld>
  <p:clrMapOvr>
    <a:masterClrMapping/>
  </p:clrMapOvr>
  <p:transition spd="slow">
    <p:randomBar dir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1315" y="2839970"/>
            <a:ext cx="12877475" cy="2673342"/>
            <a:chOff x="288713" y="4662255"/>
            <a:chExt cx="12877475" cy="2428575"/>
          </a:xfrm>
        </p:grpSpPr>
        <p:sp>
          <p:nvSpPr>
            <p:cNvPr id="22" name="Oval 21"/>
            <p:cNvSpPr/>
            <p:nvPr/>
          </p:nvSpPr>
          <p:spPr>
            <a:xfrm>
              <a:off x="363461" y="5387976"/>
              <a:ext cx="1531383" cy="1070315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69592" y="5035792"/>
              <a:ext cx="11196596" cy="20550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ការងាររៀបចំដែនដី និងនគរូបនីយកម្ម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ការងារភូមិបាល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ការងារសំណង់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ការងារលំនៅដ្ឋាន</a:t>
              </a:r>
              <a:endParaRPr lang="en-US" sz="3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39662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1315" y="1296273"/>
            <a:ext cx="11790355" cy="1445614"/>
            <a:chOff x="328067" y="1682217"/>
            <a:chExt cx="10166535" cy="1445614"/>
          </a:xfrm>
        </p:grpSpPr>
        <p:sp>
          <p:nvSpPr>
            <p:cNvPr id="12" name="Oval 11"/>
            <p:cNvSpPr/>
            <p:nvPr/>
          </p:nvSpPr>
          <p:spPr>
            <a:xfrm>
              <a:off x="392520" y="1780300"/>
              <a:ext cx="1340189" cy="1249447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071" y="1838798"/>
              <a:ext cx="864853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ការងាររៀបចំដែនដី នគរូបនីយកម្ម សំណង់ និងភូមិបាល</a:t>
              </a:r>
              <a:endParaRPr lang="en-US" sz="60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7"/>
              <a:ext cx="10051420" cy="144561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408623" y="2931617"/>
            <a:ext cx="1126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ចាត់ចែងលើមុខងារមួយចំនួនដូចខាងក្រោម៖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34641" y="761717"/>
            <a:ext cx="893986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៨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ការិយាល័យរៀបចំដែនដី នគរូបនីយកម្ម សំណង់ និងភូមិបាល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1315" y="5723696"/>
            <a:ext cx="11656854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មុខងាររងពាក់ព័ន្ធការងារខាងលើសូមមើលក្នុងឧបសម្ព័ន្ធទី៣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38512"/>
      </p:ext>
    </p:extLst>
  </p:cSld>
  <p:clrMapOvr>
    <a:masterClrMapping/>
  </p:clrMapOvr>
  <p:transition spd="slow">
    <p:randomBar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840396"/>
            <a:ext cx="12802728" cy="3593535"/>
            <a:chOff x="288713" y="4662255"/>
            <a:chExt cx="12802728" cy="2817196"/>
          </a:xfrm>
        </p:grpSpPr>
        <p:sp>
          <p:nvSpPr>
            <p:cNvPr id="22" name="Oval 21"/>
            <p:cNvSpPr/>
            <p:nvPr/>
          </p:nvSpPr>
          <p:spPr>
            <a:xfrm>
              <a:off x="363462" y="5556206"/>
              <a:ext cx="1531383" cy="1029293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4845" y="4704204"/>
              <a:ext cx="11196596" cy="26782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សិក្សាស្រាវជ្រាវ ការរៀបចំ និងការផ្តល់យោបល់លើការរៀបចំលិខិតបទដ្ឋានគតិយុត្ត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ផ្សព្វផ្សាយច្បាប់ និងលិខិតបទដ្ឋានគតិយុត្តនានា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ផ្តល់ប្រឹក្សាយោបល់ផ្លូវច្បាប់ដល់ប្រជាពលរដ្ឋ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រៀបចំការបណ្តុះបណ្តាលជំនាញសម្រុះសម្រួល និងច្បាប់ដល់រដ្ឋបាលឃុំ សង្កាត់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ទទួលពាក្យបណ្តឹង និងការសម្រុះសម្រួលវិវាទនៅមូលដ្ឋាន</a:t>
              </a:r>
            </a:p>
            <a:p>
              <a:pPr marL="342900" lvl="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ពិនិត្យនីត្យានុកូលភាពលើដីកា និងសេចក្ដីសម្រេចនានា</a:t>
              </a:r>
              <a:endParaRPr lang="en-US" sz="34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405761"/>
            <a:ext cx="11790355" cy="1334339"/>
            <a:chOff x="328067" y="1682216"/>
            <a:chExt cx="10166535" cy="1559087"/>
          </a:xfrm>
        </p:grpSpPr>
        <p:sp>
          <p:nvSpPr>
            <p:cNvPr id="12" name="Oval 11"/>
            <p:cNvSpPr/>
            <p:nvPr/>
          </p:nvSpPr>
          <p:spPr>
            <a:xfrm>
              <a:off x="392521" y="1780300"/>
              <a:ext cx="1200658" cy="1249447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071" y="1838798"/>
              <a:ext cx="8648531" cy="140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ការងារនីតិកម្ម និងការសម្រុះសម្រួលវិវាទមូល ដ្ឋានក្រៅប្រព័ន្ធតុលាការ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6"/>
              <a:ext cx="10051420" cy="1525382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1099030" y="772227"/>
            <a:ext cx="7431843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៩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ការិយាល័យនីតិកម្ម និងសម្រុះសម្រួលវិវាទមូលដ្ឋាន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706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8066" y="1224049"/>
            <a:ext cx="11733635" cy="1204094"/>
            <a:chOff x="328067" y="1682218"/>
            <a:chExt cx="10117627" cy="1406904"/>
          </a:xfrm>
        </p:grpSpPr>
        <p:sp>
          <p:nvSpPr>
            <p:cNvPr id="12" name="Oval 11"/>
            <p:cNvSpPr/>
            <p:nvPr/>
          </p:nvSpPr>
          <p:spPr>
            <a:xfrm>
              <a:off x="493259" y="1821187"/>
              <a:ext cx="1138712" cy="1186596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2043855"/>
              <a:ext cx="8648531" cy="70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ការងារកសិកម្ម ធនធានធម្មជាតិ និងបរិស្ថាន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40690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8064" y="2491320"/>
            <a:ext cx="11656855" cy="3808811"/>
            <a:chOff x="328064" y="2491321"/>
            <a:chExt cx="11656855" cy="3593534"/>
          </a:xfrm>
        </p:grpSpPr>
        <p:grpSp>
          <p:nvGrpSpPr>
            <p:cNvPr id="6" name="Group 5"/>
            <p:cNvGrpSpPr/>
            <p:nvPr/>
          </p:nvGrpSpPr>
          <p:grpSpPr>
            <a:xfrm>
              <a:off x="328064" y="2491321"/>
              <a:ext cx="11656855" cy="3593534"/>
              <a:chOff x="288713" y="4662255"/>
              <a:chExt cx="11656855" cy="2817196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363463" y="5681569"/>
                <a:ext cx="1531383" cy="1048911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m-KH" sz="2400" dirty="0">
                    <a:latin typeface="Khmer Mool1" panose="02000506000000020004" pitchFamily="2" charset="0"/>
                    <a:cs typeface="Khmer Mool1" panose="02000506000000020004" pitchFamily="2" charset="0"/>
                  </a:rPr>
                  <a:t>ភារកិច្ច</a:t>
                </a:r>
                <a:endParaRPr lang="en-US" sz="2400" dirty="0">
                  <a:latin typeface="Khmer Mool1" panose="02000506000000020004" pitchFamily="2" charset="0"/>
                  <a:cs typeface="Khmer Mool1" panose="02000506000000020004" pitchFamily="2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8713" y="4662255"/>
                <a:ext cx="11656855" cy="2817196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801033" y="2675047"/>
              <a:ext cx="4797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km-KH" sz="2400" spc="-30" dirty="0">
                  <a:latin typeface="Khmer OS Siemreap" panose="02000500000000020004" pitchFamily="2" charset="0"/>
                  <a:ea typeface="Times New Roman" panose="02020603050405020304" pitchFamily="18" charset="0"/>
                  <a:cs typeface="Khmer OS Siemreap" panose="02000500000000020004" pitchFamily="2" charset="0"/>
                </a:rPr>
                <a:t>ចាត់ចែងលើមុខងារមួយចំនួនដូចជា៖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131132" y="723713"/>
            <a:ext cx="10474342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១០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ការិយាល័យកសិកម្ម ធនធានធម្មជាតិ និងបរិស្ថាន </a:t>
            </a:r>
            <a:r>
              <a:rPr lang="km-KH" sz="2400" dirty="0">
                <a:solidFill>
                  <a:srgbClr val="FF0000"/>
                </a:solidFill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(មានតែនៅរដ្ឋបាលស្រុក) 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42236" y="3129715"/>
            <a:ext cx="69125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ការងារកសិកម្ម រុក្ខាប្រមាញ់ និងនេសាទ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ការងារធនធានទឹក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ការគ្រប់គ្រងប្រព័ន្ធតំបន់ការពារធម្មជាតិ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ការគ្រប់គ្រងសំរាម សំណល់រឹងទីប្រជុំជន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ការគ្រប់គ្រងប្រព័ន្ធលូ និងប្រព័ន្ធប្រព្រឹត្តកម្មទឹកកខ្វក់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6292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713" y="739769"/>
            <a:ext cx="7824578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១០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ការិយាល័យកសិកម្ម ធនធានធម្មជាតិ និងបរិស្ថាន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1315" y="5723696"/>
            <a:ext cx="11656854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មុខងាររងពាក់ព័ន្ធការងារខាងលើសូមមើលក្នុងឧបសម្ព័ន្ធទី៤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1314" y="2363359"/>
            <a:ext cx="11656855" cy="2650965"/>
            <a:chOff x="192996" y="2626761"/>
            <a:chExt cx="11656855" cy="2650965"/>
          </a:xfrm>
        </p:grpSpPr>
        <p:sp>
          <p:nvSpPr>
            <p:cNvPr id="10" name="Rectangle 9"/>
            <p:cNvSpPr/>
            <p:nvPr/>
          </p:nvSpPr>
          <p:spPr>
            <a:xfrm>
              <a:off x="2565160" y="2998135"/>
              <a:ext cx="6912528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ea typeface="Times New Roman" panose="02020603050405020304" pitchFamily="18" charset="0"/>
                  <a:cs typeface="Khmer OS Siemreap" panose="02000500000000020004" pitchFamily="2" charset="0"/>
                </a:rPr>
                <a:t>វិស័យកសិកម្ម រុក្ខាប្រមាញ់ និងនេសាទ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វិស័យធនធានទឹក</a:t>
              </a:r>
            </a:p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q"/>
                <a:tabLst>
                  <a:tab pos="3150235" algn="ctr"/>
                </a:tabLst>
              </a:pP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វិស័យបរិស្ថាន  និងធនធានធម្មជាតិ</a:t>
              </a:r>
              <a:endPara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9122" y="3386678"/>
              <a:ext cx="1939912" cy="113112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996" y="2626761"/>
              <a:ext cx="11656855" cy="2650965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952713" y="1370743"/>
            <a:ext cx="10231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55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5392" y="942381"/>
            <a:ext cx="10055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១១</a:t>
            </a:r>
            <a:r>
              <a:rPr lang="ca-ES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ការិយាល័យសេដ្ឋកិច្ច និងអភិវឌ្ឍន៍សហគមន៍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7888" y="2529340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344775" y="5563354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8907" y="1310542"/>
            <a:ext cx="11656853" cy="1200329"/>
            <a:chOff x="328067" y="1628024"/>
            <a:chExt cx="10051420" cy="1402505"/>
          </a:xfrm>
        </p:grpSpPr>
        <p:sp>
          <p:nvSpPr>
            <p:cNvPr id="12" name="Oval 11"/>
            <p:cNvSpPr/>
            <p:nvPr/>
          </p:nvSpPr>
          <p:spPr>
            <a:xfrm>
              <a:off x="501565" y="1764816"/>
              <a:ext cx="1178325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0079" y="1628024"/>
              <a:ext cx="8648531" cy="14025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ការអភិវឌ្ឍសេដ្ឋកិច្ច​ ការផ្តល់សេវាសាធារណៈ និងការអភិវឌ្ឍសហគមន៍ </a:t>
              </a:r>
              <a:endParaRPr lang="en-US" sz="72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2625" y="2657326"/>
            <a:ext cx="479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m-KH" sz="2400" spc="-3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ចាត់ចែងលើមុខងារមួយចំនួនដូចជា៖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1132" y="781251"/>
            <a:ext cx="681308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ការិយាល័យសេដ្ឋកិច្ច និងអភិវឌ្ឍន៍សហគមន៍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24021" y="3249459"/>
            <a:ext cx="4690841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ការងារសាធារណការ និងដឹកជញ្ជូន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ការងារឧស្សាហកម្ម និងសិប្បកម្ម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ការងាររ៉ែ និងថាមពល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ការងារទេសចរណ៍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34637" y="3249459"/>
            <a:ext cx="5058794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ការងារអភិវឌ្ឍន៍ជនបទ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ការងារពាណិជ្ជកម្ម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ការងារប្រៃសណីយ៍ និងទូរគមនាគមន៍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150235" algn="ctr"/>
              </a:tabLst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ការងារអភិវឌ្ឍន៍សហគមន៍</a:t>
            </a:r>
          </a:p>
        </p:txBody>
      </p:sp>
    </p:spTree>
    <p:extLst>
      <p:ext uri="{BB962C8B-B14F-4D97-AF65-F5344CB8AC3E}">
        <p14:creationId xmlns:p14="http://schemas.microsoft.com/office/powerpoint/2010/main" val="2286714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/>
          <p:cNvSpPr/>
          <p:nvPr/>
        </p:nvSpPr>
        <p:spPr>
          <a:xfrm>
            <a:off x="1743485" y="829453"/>
            <a:ext cx="8858250" cy="1773281"/>
          </a:xfrm>
          <a:prstGeom prst="stripedRightArrow">
            <a:avLst>
              <a:gd name="adj1" fmla="val 47178"/>
              <a:gd name="adj2" fmla="val 29975"/>
            </a:avLst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5500" y="1219200"/>
            <a:ext cx="1500188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 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១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1219200"/>
            <a:ext cx="634365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ca-ES" sz="1600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ឆ្នាំ២០០២</a:t>
            </a:r>
            <a:r>
              <a:rPr lang="km-KH" sz="1600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 ការផ្លាស់ប្តូរជាប្រវត្តិសាស្ត្រប្រព័ន្ធគ្រប់គ្រងរដ្ឋបាល​ឃុំ សង្កាត់</a:t>
            </a:r>
            <a:endParaRPr lang="en-US" sz="1600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43485" y="2259778"/>
            <a:ext cx="1900238" cy="414347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28600" indent="-228600" algn="just">
              <a:lnSpc>
                <a:spcPts val="25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ច្បាប់ស្តីពីការគ្រប់គ្រងរដ្ឋបាលឃុំ សង្កាត់​</a:t>
            </a:r>
          </a:p>
          <a:p>
            <a:pPr marL="228600" indent="-228600" algn="just">
              <a:lnSpc>
                <a:spcPts val="25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ច្បាប់ស្តីពីការបោះឆ្នោតជ្រើសរើសក្រុមប្រឹក្សាឃុំ សង្កាត់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8034" y="2216971"/>
            <a:ext cx="1843088" cy="420052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 algn="just">
              <a:lnSpc>
                <a:spcPts val="2500"/>
              </a:lnSpc>
              <a:buFont typeface="Arial" pitchFamily="34" charset="0"/>
              <a:buChar char="•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ការបោះឆ្នោតជ្រើសរើសក្រុមប្រឹក្សាឃុំសង្កាត់អាណត្តិទី១ (២០០២</a:t>
            </a:r>
            <a:r>
              <a:rPr lang="en-U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-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២០០៧)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2839" y="3505200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17708" y="2245096"/>
            <a:ext cx="1885950" cy="415815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រចនាសម្ព័ន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្ធ និងប្រព័ន្ធគ្រប់គ្រង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ថ្មី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នៃ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ឃុំ សង្កាត់​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នីតិវិធីការងារ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ប្រព័ន្ធផែនការ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ការបង្កើតមូលនិធិឃុំ សង្កាត់</a:t>
            </a:r>
          </a:p>
          <a:p>
            <a:pPr marL="342900" indent="-2286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ប្រព័ន្ធហិរញ្ញវត្ថុ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91609" y="2274116"/>
            <a:ext cx="2286000" cy="41148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m-KH" sz="1400" b="1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លទ្ធផលវិជ្ជមាន៖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លទ្ធផលនយោបាយ 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ការផ្តល់សេវា និងការអភិវឌ្ឍមូលដ្ឋាន៖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គម្រោងហេដ្ឋារចនាសម្ព័ន្ធ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គម្រោងផ្តល់សេវាសង្គម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គម្រោងបង្កើនប្រាក់ចំណូល</a:t>
            </a:r>
          </a:p>
          <a:p>
            <a:pPr marL="403225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14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គម្រោងការពារ និងអភិរក្សធនធានធម្មជាតិ</a:t>
            </a:r>
            <a:endParaRPr lang="en-US" sz="1400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653089" y="3479032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696200" y="3505200"/>
            <a:ext cx="228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224" y="3525882"/>
            <a:ext cx="1839326" cy="2529988"/>
          </a:xfrm>
          <a:prstGeom prst="rect">
            <a:avLst/>
          </a:prstGeom>
        </p:spPr>
      </p:pic>
      <p:pic>
        <p:nvPicPr>
          <p:cNvPr id="2" name="Picture 1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895" y="3236470"/>
            <a:ext cx="1778795" cy="2819400"/>
          </a:xfrm>
          <a:prstGeom prst="rect">
            <a:avLst/>
          </a:prstGeom>
        </p:spPr>
      </p:pic>
      <p:sp>
        <p:nvSpPr>
          <p:cNvPr id="21" name="Straight Connector 20"/>
          <p:cNvSpPr/>
          <p:nvPr/>
        </p:nvSpPr>
        <p:spPr>
          <a:xfrm flipV="1">
            <a:off x="1524000" y="795636"/>
            <a:ext cx="9144000" cy="41488"/>
          </a:xfrm>
          <a:prstGeom prst="line">
            <a:avLst/>
          </a:prstGeom>
          <a:noFill/>
          <a:ln w="12700" cap="flat" cmpd="sng" algn="ctr">
            <a:solidFill>
              <a:srgbClr val="4BACC6">
                <a:hueOff val="0"/>
                <a:satOff val="0"/>
                <a:lumOff val="0"/>
                <a:alphaOff val="0"/>
                <a:shade val="95000"/>
                <a:satMod val="10500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748489" y="192363"/>
            <a:ext cx="7886700" cy="799700"/>
          </a:xfrm>
        </p:spPr>
        <p:txBody>
          <a:bodyPr>
            <a:normAutofit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8264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394" y="118071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7220" y="1875340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529332" y="5450232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826332" y="777042"/>
            <a:ext cx="736131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១២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ការិយាល័យសេដ្ឋកិច្ច និងអភិវឌ្ឍន៍សហគមន៍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9247" y="1997960"/>
            <a:ext cx="6116521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វិស័យសាធារណការ និងដឹកជញ្ជូន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វិស័យឧស្សាហកម្ម និងសិប្បកម្ម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វិស័យរ៉ែ និងថាមពល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វិស័យពាណិជ្ជកម្ម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វិស័យទេសចរណ៍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វិស័យអភិវឌ្ឍន៍ជនបទ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វិស័យពាណិជ្ជកម្ម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វិស័យប្រៃសណីយ៍ និងទូរគមនាគមន៍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7220" y="5723696"/>
            <a:ext cx="11700949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មុខងាររងពាក់ព័ន្ធការងារខាងលើសូមមើលក្នុងឧបសម្ព័ន្ធទី៥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6332" y="1304247"/>
            <a:ext cx="11373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លេខ១៨២និង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908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673391"/>
            <a:ext cx="11656855" cy="3760539"/>
            <a:chOff x="288713" y="4662255"/>
            <a:chExt cx="11656855" cy="2817196"/>
          </a:xfrm>
        </p:grpSpPr>
        <p:sp>
          <p:nvSpPr>
            <p:cNvPr id="22" name="Oval 21"/>
            <p:cNvSpPr/>
            <p:nvPr/>
          </p:nvSpPr>
          <p:spPr>
            <a:xfrm>
              <a:off x="326088" y="5669809"/>
              <a:ext cx="1531383" cy="984652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9228"/>
            <a:ext cx="11733635" cy="1057390"/>
            <a:chOff x="328067" y="1682218"/>
            <a:chExt cx="10117627" cy="1235491"/>
          </a:xfrm>
        </p:grpSpPr>
        <p:sp>
          <p:nvSpPr>
            <p:cNvPr id="12" name="Oval 11"/>
            <p:cNvSpPr/>
            <p:nvPr/>
          </p:nvSpPr>
          <p:spPr>
            <a:xfrm>
              <a:off x="523512" y="1762565"/>
              <a:ext cx="1157257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7163" y="1724000"/>
              <a:ext cx="8648531" cy="970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ការងារសង្គមកិច្ច និងសុខុមាលភាពសង្គម </a:t>
              </a:r>
              <a:r>
                <a:rPr lang="km-KH" sz="32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 </a:t>
              </a:r>
              <a:endParaRPr lang="en-US" sz="88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62625" y="2787175"/>
            <a:ext cx="4797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m-KH" sz="2400" spc="-3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ចាត់ចែងលើមុខងារមួយចំនួនដូចជា៖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1809" y="3232010"/>
            <a:ext cx="9006723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ការងារសង្គមកិច្ច អតីតយុទ្ធជន និងយុវនីតិសម្បទា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ការងារសុខាភិបាល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ការងារកិច្ចការនារី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ការងារធម្មការ និងសាសនា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 និងការបណ្តុះបណ្តាលវិជ្ជាជីវៈ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ការងារវប្បធម៌ និងវិចិត្រសិល្បៈ</a:t>
            </a:r>
            <a:endParaRPr lang="en-US" sz="2400" dirty="0"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  <a:p>
            <a:pPr marL="342900" lvl="0" indent="-342900"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ការងារគ្រោះមហន្តរាយ</a:t>
            </a:r>
            <a:endParaRPr lang="en-US" sz="2400" dirty="0">
              <a:effectLst/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1132" y="740818"/>
            <a:ext cx="6928500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១៣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ការិយាល័យសង្គមកិច្ច និងសុខុមាលភាពសង្គម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245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0410" y="719544"/>
            <a:ext cx="7476727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១៣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ការិយាល័យសង្គមកិច្ច និងសុខុមាលភាពសង្គម (ត)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7218" y="2053729"/>
            <a:ext cx="11656855" cy="3579546"/>
            <a:chOff x="288713" y="4662255"/>
            <a:chExt cx="11656855" cy="2817196"/>
          </a:xfrm>
        </p:grpSpPr>
        <p:sp>
          <p:nvSpPr>
            <p:cNvPr id="18" name="Oval 17"/>
            <p:cNvSpPr/>
            <p:nvPr/>
          </p:nvSpPr>
          <p:spPr>
            <a:xfrm>
              <a:off x="529332" y="5450232"/>
              <a:ext cx="1531383" cy="1014998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មុខងារ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8713" y="4662255"/>
              <a:ext cx="11656855" cy="2817196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2429517" y="2216955"/>
            <a:ext cx="72322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វិស័យសង្គមកិច្ច អតីតយុទ្ធជន និងយុវនីតិសម្បទា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វិស័យសុខាភិបាល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វិស័យកិច្ចការនារី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វិស័យធម្មការ និងសាសនា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វិស័យការងារ និងបណ្តុះបណ្តាលវិជ្ជាជីវៈ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វិស័យវប្បធម៌ និងវិចិត្រសិល្បៈ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7220" y="5723696"/>
            <a:ext cx="11656855" cy="68136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មុខងាររងពាក់ព័ន្ធការងារខាងលើសូមមើលក្នុងឧបសម្ព័ន្ធទី៦</a:t>
            </a:r>
            <a:endParaRPr lang="en-US" sz="2400" i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0410" y="1364779"/>
            <a:ext cx="11373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spc="-7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មុខងារដែលប្រគល់ឱ្យដោយអនុក្រឹត្យ​</a:t>
            </a:r>
            <a:r>
              <a:rPr lang="km-KH" sz="240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លេខ១៨២និង</a:t>
            </a:r>
            <a:r>
              <a:rPr lang="km-KH" sz="2400" spc="-40" dirty="0">
                <a:latin typeface="Khmer OS Siemreap" panose="02000500000000020004" pitchFamily="2" charset="0"/>
                <a:ea typeface="Times New Roman" panose="02020603050405020304" pitchFamily="18" charset="0"/>
                <a:cs typeface="Khmer OS Siemreap" panose="02000500000000020004" pitchFamily="2" charset="0"/>
              </a:rPr>
              <a:t>១៨៤អនក្រ.បកចុះថ្ងៃទី០២ ខែធ្នូ ឆ្នាំ២០១៩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98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223364" y="1356971"/>
            <a:ext cx="11594034" cy="1011907"/>
          </a:xfrm>
          <a:prstGeom prst="flowChartAlternateProcess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0000"/>
              </a:lnSpc>
              <a:spcAft>
                <a:spcPts val="600"/>
              </a:spcAft>
            </a:pP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ជាកន្លែងប្រមូលផ្ដុំការផ្ដល់សេវារដ្ឋបាល​​​នៅកន្លែងតែមួយ</a:t>
            </a:r>
            <a:r>
              <a:rPr lang="km-KH" sz="2400" spc="2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តាម</a:t>
            </a: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នីតិវិធីសាមញ្ញ ប្រកបដោយគុណភាព ប្រសិទ្ធភាព តម្លាភាព ​និងគណនេយ្យភាព។</a:t>
            </a:r>
            <a:endParaRPr lang="en-US" sz="2000" dirty="0">
              <a:latin typeface="Khmer OS Siemreap" panose="02000500000000020004" pitchFamily="2" charset="0"/>
              <a:ea typeface="Yu Mincho"/>
              <a:cs typeface="Khmer OS Siemreap" panose="02000500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364" y="2653773"/>
            <a:ext cx="7574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anose="02000500000000020004" pitchFamily="2" charset="0"/>
                <a:ea typeface="Yu Mincho"/>
                <a:cs typeface="Khmer OS Siemreap" panose="02000500000000020004" pitchFamily="2" charset="0"/>
              </a:rPr>
              <a:t>ការិយាល័យច្រកចេញចូលតែមួយត្រូវបានរៀបចំជាពីរផ្នែកគឺ៖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2226" y="3401403"/>
            <a:ext cx="11594034" cy="117964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ផ្នែកជួរមុខ៖</a:t>
            </a:r>
            <a:r>
              <a:rPr lang="km-KH" sz="2400" i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គឺជាកន្លែងប្រាស្រ័យទាក់ទងដោយផ្ទាល់ ដើម្បីទទួលព័ត៌មាន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ទម្រង់បែបបទ ដាក់ពាក្យស្នើសុំ បង់ប្រាក់កម្រៃ និងទទួលលទ្ធផលសម្រេចជាផ្លូវការនៃសេវារដ្ឋបាលដែលបានស្នើសុំ។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2226" y="4836845"/>
            <a:ext cx="11594034" cy="1179646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ផ្នែកជួរក្រោយ៖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គឺជាផ្នែកដែលទ្រទ្រង់ដ៏សំខាន់លើការងារបច្ចេកទេស។ ផ្នែកជួរក្រោយមានតួនាទី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ពិនិត្យ និងផ្តល់យោបល់ផ្នែកបច្ចេកទេសលើការផ្តល់សេវារដ្ឋបាលតាមវិស័យជំនាញ។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912" y="712229"/>
            <a:ext cx="549220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១៤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ការិយាល័យច្រកចេញចូលតែមួយ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663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696" y="142445"/>
            <a:ext cx="3172663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3413760" algn="l"/>
              </a:tabLst>
            </a:pPr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ea typeface="+mj-ea"/>
                <a:cs typeface="Khmer Mool1" panose="02000506000000020004" pitchFamily="2" charset="0"/>
              </a:rPr>
              <a:t>២.៦. ការិយាល័យ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ea typeface="+mj-ea"/>
              <a:cs typeface="Khmer Mool1" panose="0200050600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8066" y="2673394"/>
            <a:ext cx="11656855" cy="3156957"/>
            <a:chOff x="288713" y="4662256"/>
            <a:chExt cx="11656855" cy="2365024"/>
          </a:xfrm>
        </p:grpSpPr>
        <p:sp>
          <p:nvSpPr>
            <p:cNvPr id="22" name="Oval 21"/>
            <p:cNvSpPr/>
            <p:nvPr/>
          </p:nvSpPr>
          <p:spPr>
            <a:xfrm>
              <a:off x="461074" y="5324156"/>
              <a:ext cx="1531383" cy="1022360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ភារកិច្ច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713" y="4662256"/>
              <a:ext cx="11656855" cy="2365024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8066" y="1519228"/>
            <a:ext cx="11685954" cy="1057390"/>
            <a:chOff x="328067" y="1682218"/>
            <a:chExt cx="10076513" cy="1235491"/>
          </a:xfrm>
        </p:grpSpPr>
        <p:sp>
          <p:nvSpPr>
            <p:cNvPr id="12" name="Oval 11"/>
            <p:cNvSpPr/>
            <p:nvPr/>
          </p:nvSpPr>
          <p:spPr>
            <a:xfrm>
              <a:off x="530746" y="1781293"/>
              <a:ext cx="1150023" cy="1037341"/>
            </a:xfrm>
            <a:prstGeom prst="ellipse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m-KH" sz="2400" dirty="0">
                  <a:latin typeface="Khmer Mool1" panose="02000506000000020004" pitchFamily="2" charset="0"/>
                  <a:cs typeface="Khmer Mool1" panose="02000506000000020004" pitchFamily="2" charset="0"/>
                </a:rPr>
                <a:t>តួនាទី</a:t>
              </a:r>
              <a:endParaRPr lang="en-US" sz="2400" dirty="0">
                <a:latin typeface="Khmer Mool1" panose="02000506000000020004" pitchFamily="2" charset="0"/>
                <a:cs typeface="Khmer Mool1" panose="02000506000000020004" pitchFamily="2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049" y="1944467"/>
              <a:ext cx="8648531" cy="7012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m-KH" sz="2400" dirty="0">
                  <a:ea typeface="Times New Roman" panose="02020603050405020304" pitchFamily="18" charset="0"/>
                  <a:cs typeface="Khmer OS Siemreap" panose="02000500000000020004" pitchFamily="2" charset="0"/>
                </a:rPr>
                <a:t>ជាសេនាធិការឱ្យរដ្ឋបាលក្រុង ស្រុកលើ</a:t>
              </a:r>
              <a:r>
                <a:rPr lang="km-KH" sz="2400" dirty="0">
                  <a:latin typeface="Khmer OS Siemreap" panose="02000500000000020004" pitchFamily="2" charset="0"/>
                  <a:cs typeface="Khmer OS Siemreap" panose="02000500000000020004" pitchFamily="2" charset="0"/>
                </a:rPr>
                <a:t>ការងារផ្តល់​សេវារដ្ឋបាលនានា</a:t>
              </a:r>
              <a:endParaRPr lang="en-US" sz="11500" dirty="0">
                <a:latin typeface="Khmer OS Siemreap" panose="02000500000000020004" pitchFamily="2" charset="0"/>
                <a:cs typeface="Khmer OS Siemreap" panose="02000500000000020004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8067" y="1682218"/>
              <a:ext cx="10051420" cy="1235491"/>
            </a:xfrm>
            <a:prstGeom prst="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2031810" y="2900900"/>
            <a:ext cx="9604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ការទទួល និងការផ្តល់សេវារដ្ឋបាលនានាជូនប្រជាពលរដ្ឋ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ការប្រមូល និងការបង់កម្រៃសេវារដ្ឋបាលតាមគោលការណ៍ និងនីតិវីធីកំណត់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ការផ្តល់ព័ត៌មាននានា និងការផ្សព្វផ្សាយជាសាធារណៈ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ការទុកដាក់ ការថែរក្សា និងការគ្រប់គ្រងឯកសារនានា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ការងារផ្សេងទៀតតាមការប្រគល់ភារកិច្ចរបស់អភិបាល។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2409" y="757235"/>
            <a:ext cx="5492209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២.៦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១៤</a:t>
            </a:r>
            <a:r>
              <a:rPr lang="ca-ES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. </a:t>
            </a:r>
            <a:r>
              <a:rPr lang="km-KH" sz="2400" dirty="0">
                <a:latin typeface="Khmer Mool1" panose="02000506000000020004" pitchFamily="2" charset="0"/>
                <a:ea typeface="Times New Roman" panose="02020603050405020304" pitchFamily="18" charset="0"/>
                <a:cs typeface="Khmer Mool1" panose="02000506000000020004" pitchFamily="2" charset="0"/>
              </a:rPr>
              <a:t>ការិយាល័យច្រកចេញចូលតែមួយ</a:t>
            </a:r>
            <a:endParaRPr lang="en-US" sz="2400" dirty="0">
              <a:effectLst/>
              <a:latin typeface="Khmer Mool1" panose="02000506000000020004" pitchFamily="2" charset="0"/>
              <a:ea typeface="Yu Mincho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457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មុខងារ និងធនធាន</a:t>
            </a:r>
            <a:endParaRPr lang="en-US" sz="44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ជំពូកទី៣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08040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76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684421" y="1971472"/>
            <a:ext cx="180591" cy="3031708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684421" y="1931878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C939E9-A76E-4654-9F69-0009C031C66E}"/>
              </a:ext>
            </a:extLst>
          </p:cNvPr>
          <p:cNvSpPr txBox="1">
            <a:spLocks/>
          </p:cNvSpPr>
          <p:nvPr/>
        </p:nvSpPr>
        <p:spPr>
          <a:xfrm>
            <a:off x="1135951" y="1658548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៣.១. មុខងារ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៣.២. បុគ្គលិក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៣.៣. ហិរញ្ញវត្ថុ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៣.៤. ទ្រព្យសម្បត្តិ</a:t>
            </a:r>
          </a:p>
        </p:txBody>
      </p:sp>
    </p:spTree>
    <p:extLst>
      <p:ext uri="{BB962C8B-B14F-4D97-AF65-F5344CB8AC3E}">
        <p14:creationId xmlns:p14="http://schemas.microsoft.com/office/powerpoint/2010/main" val="884426708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CE182-1692-4852-8AB6-1346AA3C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48" y="1380179"/>
            <a:ext cx="11555452" cy="4457594"/>
          </a:xfrm>
        </p:spPr>
        <p:txBody>
          <a:bodyPr>
            <a:normAutofit fontScale="92500"/>
          </a:bodyPr>
          <a:lstStyle/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 ​គឺជាអំពើ ឬសកម្មភាពដែលរាប់បញ្ចូលទាំងការផ្តល់សេវាសាធារណៈ ហេដ្ឋា​រចនា​​សម្ព័ន្ធ និង​មធ្យោបាយផ្សេងៗទៀត។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រដ្ឋបាលក្រុង ស្រុក ទទួលខុសត្រូវសម្រេចឱ្យបាននូវការបង្កើត ការជំរុញ និងការធ្វើឱ្យមានចីរភាព​ដល់ការអភិវឌ្ឍតាមបែបប្រជាធិបតេយ្យនៅក្នុងដែនសមត្ថកិច្ចរបស់ខ្លួន តាមរយៈការគ្រប់គ្រង ការចាត់​ចែង និងការអនុវត្តមុខងារជាក់​លាក់របស់ខ្លួន។</a:t>
            </a:r>
          </a:p>
          <a:p>
            <a:pPr marL="401638" lvl="1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មុខងាររបស់រដ្ឋបាលក្រុង ស្រុក រួមមានមុខងារជាជម្រើស និងមុខងារជាកាតព្វកិច្ចដែល​​បានប្រគល់ ឬប្រតិភូកម្មដោយក្រសួង ស្ថាប័ន មន្ទីរ អង្គភាព និងអាជ្ញាធរគ្រប់លំដាប់ថ្នាក់។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410764" y="0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៣.១.មុខងារ</a:t>
            </a:r>
            <a:endParaRPr lang="en-GB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853212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48673" y="861941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មុខងារជាកាត្វកិច្ច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90128" y="3962364"/>
            <a:ext cx="3063582" cy="116474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មុខងារដែលបានប្រគល់ទៅឱ្យក្រុមប្រឹក្សា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3390833" y="3982431"/>
            <a:ext cx="3352800" cy="116474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មុខងារដែលធ្វើប្រតិភូកម្មទៅឱ្យក្រុមប្រឹក្សា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43A500-AD61-4E29-A6E6-C9AF2C3FDA01}"/>
              </a:ext>
            </a:extLst>
          </p:cNvPr>
          <p:cNvSpPr/>
          <p:nvPr/>
        </p:nvSpPr>
        <p:spPr>
          <a:xfrm>
            <a:off x="2563579" y="3548303"/>
            <a:ext cx="268941" cy="382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2E2FCD9E-9167-4F9B-B3AA-F3120ADC7BE1}"/>
              </a:ext>
            </a:extLst>
          </p:cNvPr>
          <p:cNvSpPr/>
          <p:nvPr/>
        </p:nvSpPr>
        <p:spPr>
          <a:xfrm>
            <a:off x="7600017" y="2400031"/>
            <a:ext cx="2657041" cy="88921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មុខងារជាជម្រើស </a:t>
            </a: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5F329718-76CD-41BE-86B8-21DEFE680189}"/>
              </a:ext>
            </a:extLst>
          </p:cNvPr>
          <p:cNvSpPr/>
          <p:nvPr/>
        </p:nvSpPr>
        <p:spPr>
          <a:xfrm>
            <a:off x="1934942" y="2541981"/>
            <a:ext cx="2657040" cy="91100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មុខងារជាកាត្វកិច្ច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CBF5B3-4060-425B-B437-3682C6CD21B6}"/>
              </a:ext>
            </a:extLst>
          </p:cNvPr>
          <p:cNvSpPr/>
          <p:nvPr/>
        </p:nvSpPr>
        <p:spPr>
          <a:xfrm>
            <a:off x="5288759" y="1421587"/>
            <a:ext cx="1585784" cy="104725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មុខងារ</a:t>
            </a:r>
            <a:endParaRPr lang="en-US" sz="20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36DD11D-D1A4-4A37-BE36-DCDBEACDA9BD}"/>
              </a:ext>
            </a:extLst>
          </p:cNvPr>
          <p:cNvSpPr/>
          <p:nvPr/>
        </p:nvSpPr>
        <p:spPr>
          <a:xfrm>
            <a:off x="3790797" y="3508199"/>
            <a:ext cx="268941" cy="382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52D638D-7961-4B2B-80B2-B45D5FD26C8A}"/>
              </a:ext>
            </a:extLst>
          </p:cNvPr>
          <p:cNvSpPr/>
          <p:nvPr/>
        </p:nvSpPr>
        <p:spPr>
          <a:xfrm rot="19778757">
            <a:off x="4635760" y="2273138"/>
            <a:ext cx="701945" cy="255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46B8D2E-BC1F-4141-8408-3AA8E0E2FF3A}"/>
              </a:ext>
            </a:extLst>
          </p:cNvPr>
          <p:cNvSpPr/>
          <p:nvPr/>
        </p:nvSpPr>
        <p:spPr>
          <a:xfrm rot="12368066">
            <a:off x="6854665" y="2223177"/>
            <a:ext cx="749470" cy="2731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6E6D16-A481-485F-AF7D-C713D39C34CE}"/>
              </a:ext>
            </a:extLst>
          </p:cNvPr>
          <p:cNvSpPr/>
          <p:nvPr/>
        </p:nvSpPr>
        <p:spPr>
          <a:xfrm>
            <a:off x="0" y="5767272"/>
            <a:ext cx="7467600" cy="720021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defTabSz="1155700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សម្គាល់៖ ការផ្ទេរមុខងារ = ​ហិរញ្ញវត្ថុ + ​ទ្រព្យ​សម្បត្តិ + បុគ្គលិក</a:t>
            </a:r>
            <a:endParaRPr lang="en-US" sz="2400" dirty="0">
              <a:solidFill>
                <a:schemeClr val="tx1"/>
              </a:solidFill>
              <a:latin typeface="Kh Siemreap" panose="02000500000000020004" pitchFamily="2" charset="0"/>
              <a:cs typeface="Kh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95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  <p:bldP spid="13" grpId="0" animBg="1"/>
      <p:bldP spid="14" grpId="0" animBg="1"/>
      <p:bldP spid="16" grpId="0" animBg="1"/>
      <p:bldP spid="18" grpId="0" animBg="1"/>
      <p:bldP spid="9" grpId="0" animBg="1"/>
      <p:bldP spid="19" grpId="0" animBg="1"/>
      <p:bldP spid="1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6ECF-5A95-4ED8-A638-852F374D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19" y="1631949"/>
            <a:ext cx="11864897" cy="4724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ក្នុងការអនុវត្តមុខងារជាកាតព្វកិច្ចដែលបានប្រគល់ រដ្ឋបាលក្រុង ស្រុក ត្រូវ៖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អនុវត្តផ្អែកតាមធនធាន​ដែល​បានផ្ទេរ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ដោយធានាឱ្យបាននូវ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កម្រិត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ស្ដង់ដាជាអប្បបរមា ដែលបានកំណត់​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ដោយក្រសួងស្ថាប័ន និងអាជ្ញាធរសាមី។ </a:t>
            </a: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មានភាពជាម្ចាស់ និងត្រូវទទួល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ខុស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ត្រូវក្នុងការគ្រប់គ្រង ចាត់ចែ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ង និងអនុវត្តមុខងារ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ទាំងនោះ។</a:t>
            </a:r>
          </a:p>
          <a:p>
            <a:pPr marL="460375" lvl="1" indent="-401638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ខិតខំប្រឹងប្រែងកៀរគរធនធាននៅមូលដ្ឋានដើម្បីបង្កើនគុណភាពនៃការផ្តល់សេវាឱ្យលើសពីកម្រិតស្តង់ដាអប្បបរមាក្នុងការឆ្លើយតបទៅនឹងតម្រូវការបស់មូលដ្ឋាន។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m-KH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</a:pPr>
            <a:endParaRPr lang="km-KH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90ACA-4FA3-4C72-9152-D0FB8C3B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82DC0-4CFC-435A-86AA-17C541FD886D}"/>
              </a:ext>
            </a:extLst>
          </p:cNvPr>
          <p:cNvSpPr/>
          <p:nvPr/>
        </p:nvSpPr>
        <p:spPr>
          <a:xfrm>
            <a:off x="110441" y="92993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៣.១.១ មុខងារជាកាត្វកិច្ច​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A8662C2-0E08-4AAC-9134-50FBC230EAB1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32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iped Right Arrow 5"/>
          <p:cNvSpPr/>
          <p:nvPr/>
        </p:nvSpPr>
        <p:spPr>
          <a:xfrm>
            <a:off x="1802606" y="598302"/>
            <a:ext cx="8858250" cy="1650231"/>
          </a:xfrm>
          <a:prstGeom prst="stripedRightArrow">
            <a:avLst>
              <a:gd name="adj1" fmla="val 47178"/>
              <a:gd name="adj2" fmla="val 2997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3354" y="1258142"/>
            <a:ext cx="1500188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 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៥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1419" y="1256512"/>
            <a:ext cx="1907382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៨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2606" y="1885308"/>
            <a:ext cx="1854480" cy="41958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114300" indent="-1143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ក្របខ័ណ្ឌយុទ្ធសាស្រ្តកំណែទម្រង់វិមជ្ឈការ</a:t>
            </a: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ca-ES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និងវិសហមជ្ឈការ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45767" y="1936824"/>
            <a:ext cx="1843088" cy="41910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6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វិសោធនកម្មរដ្ឋធម្មនុញ្ញ</a:t>
            </a:r>
          </a:p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6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ច្បាប់រៀបចំអង្គការ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2482" y="3930207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27669" y="1938804"/>
            <a:ext cx="1957388" cy="41910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ការបោះឆ្នោតក្រុមប្រឹក្សារាជធានី ខេត្ត ក្រុង ស្រុក ខណ្ឌ</a:t>
            </a:r>
          </a:p>
          <a:p>
            <a:pPr marL="171450" indent="-171450">
              <a:lnSpc>
                <a:spcPts val="24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រៀបចំរចនាសម្ព័ន្ធ ​និងប្រព័ន្ធគ្រប់គ្រងឡើងវិញ</a:t>
            </a:r>
            <a:endParaRPr lang="en-US" sz="1200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28348" y="1951683"/>
            <a:ext cx="2171700" cy="4191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m-KH" sz="1200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កម្មវិធីជាតិរយៈពេល១០ឆ្នាំ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653089" y="3929792"/>
            <a:ext cx="157162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753350" y="3891566"/>
            <a:ext cx="2286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77022" y="1249065"/>
            <a:ext cx="1875236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៩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20137" y="1259797"/>
            <a:ext cx="2318147" cy="533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a-ES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ឆ្នាំ២០</a:t>
            </a:r>
            <a:r>
              <a:rPr lang="km-KH" dirty="0">
                <a:solidFill>
                  <a:prstClr val="black"/>
                </a:solidFill>
                <a:latin typeface="Khmer OS Muol Light" pitchFamily="2" charset="0"/>
                <a:cs typeface="Khmer OS Muol Light" pitchFamily="2" charset="0"/>
              </a:rPr>
              <a:t>១០</a:t>
            </a:r>
            <a:endParaRPr lang="en-US" dirty="0">
              <a:solidFill>
                <a:prstClr val="black"/>
              </a:solidFill>
              <a:latin typeface="Khmer OS Muol Light" pitchFamily="2" charset="0"/>
              <a:cs typeface="Khmer OS Muol Light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250" y="2504294"/>
            <a:ext cx="2057400" cy="33967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606" y="3124202"/>
            <a:ext cx="1785938" cy="2971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0727" y="3000779"/>
            <a:ext cx="1700214" cy="2995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248" y="3627052"/>
            <a:ext cx="1824232" cy="2440372"/>
          </a:xfrm>
          <a:prstGeom prst="rect">
            <a:avLst/>
          </a:prstGeom>
        </p:spPr>
      </p:pic>
      <p:sp>
        <p:nvSpPr>
          <p:cNvPr id="23" name="Straight Connector 22"/>
          <p:cNvSpPr/>
          <p:nvPr/>
        </p:nvSpPr>
        <p:spPr>
          <a:xfrm flipV="1">
            <a:off x="1524000" y="731246"/>
            <a:ext cx="9144000" cy="4148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748489" y="115090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79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81EC-68A9-47D9-ABF1-5D5D5802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41" y="1406524"/>
            <a:ext cx="12081559" cy="494982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ក្នុងការអនុវត្តមុខងារជាកាតព្វកិច្ចដែលបានធ្វើប្រតិភូកម្ម រដ្ឋបាលក្រុង ស្រុក ត្រូវ៖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60375" lvl="1" indent="-460375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អនុវត្ត​ផ្អែកតាម​លក្ខខណ្ឌ និង​ស្តង់ដានានា​​ដែល​បានកំណត់ និងតាមធនធាន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ដែលបានផ្ទេរ ដោយធានាឱ្យបាននូវ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កម្រិត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ស្ដង់ដាជា​អប្បបរមា ដែលកំណត់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ដោយ​</a:t>
            </a:r>
            <a:r>
              <a:rPr lang="ca-ES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​​</a:t>
            </a: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ក្រសួង ស្ថាប័ន និងអាជ្ញាធរសាមី។</a:t>
            </a:r>
          </a:p>
          <a:p>
            <a:pPr marL="460375" lvl="1" indent="-460375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ទទួលខុសត្រូវគ្រប់គ្រង ចាត់ចែង និងអនុវត្ត​មុខងារ​ទាំងនោះ ក្នុងនាមក្រសួង ស្ថាប័ន និងអាជ្ញាធរ ដែលបានធ្វើប្រតិ​ភូកម្ម។ ក្នុងន័យនេះ ក្រសួង ស្ថាប័ន និងអាជ្ញាធរដែលបានធ្វើប្រតិ​ភូកម្មនៅតែមានភាពជាម្ចាស់លើមុខងារទាំងនោះ និងអាចធ្វើអន្តរាគមន៍ជាប្រចាំដើម្បីជំរុញ ​និងគាំទ្រដល់ការធ្វើប្រតិភូកម្មទាំងនេះ។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EAF64-7AB1-4D1B-B237-FCE10A1D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0132" y="6482840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533FAF-9C8E-4FAE-973D-3C801118E841}"/>
              </a:ext>
            </a:extLst>
          </p:cNvPr>
          <p:cNvSpPr/>
          <p:nvPr/>
        </p:nvSpPr>
        <p:spPr>
          <a:xfrm>
            <a:off x="110441" y="92993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៣.១.១ មុខងារជាកាត្វកិច្ច​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80E4313-AE14-4668-93CE-C9A5EA40352E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16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375736"/>
            <a:ext cx="12089624" cy="5117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m-KH" dirty="0"/>
              <a:t>១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7167" y="777218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មុខងារជាជម្រើស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4564037" y="2587908"/>
            <a:ext cx="2657041" cy="88921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មុខងារជាជម្រើស </a:t>
            </a:r>
          </a:p>
        </p:txBody>
      </p:sp>
      <p:sp>
        <p:nvSpPr>
          <p:cNvPr id="11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6015660" y="3893312"/>
            <a:ext cx="3346580" cy="1378782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ស្ថិតនៅក្រោមអាណត្តិនៃក្រសួង ស្ថាប័ន មន្ទីរ អង្គភាពនានា</a:t>
            </a:r>
            <a:r>
              <a:rPr lang="km-KH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​</a:t>
            </a:r>
            <a:endParaRPr lang="en-US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2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2750" y="3871969"/>
            <a:ext cx="3217296" cy="1391160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មិនស្ថិតនៅក្រោមអាណត្តិនៃក្រសួង ស្ថាប័ន មន្ទីរ អង្គភាពនានា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9994B05E-82DA-41C0-ADA8-1A4A937E37ED}"/>
              </a:ext>
            </a:extLst>
          </p:cNvPr>
          <p:cNvSpPr/>
          <p:nvPr/>
        </p:nvSpPr>
        <p:spPr>
          <a:xfrm>
            <a:off x="8277710" y="4935726"/>
            <a:ext cx="3811914" cy="1505117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ប៉ុន្តែក្រសួង​ស្ថាប័ន មន្ទីរ អង្គភាព</a:t>
            </a:r>
            <a:r>
              <a:rPr lang="en-US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 Siemreap" panose="02000500000000020004" pitchFamily="2" charset="0"/>
                <a:cs typeface="Kh Siemreap" panose="02000500000000020004" pitchFamily="2" charset="0"/>
              </a:rPr>
              <a:t>ពាក់ព័ន្ធ ​ពុំ​ជំទាស់​ចំពោះរដ្ឋបាលក្រុង ស្រុក ក្នុងការជ្រើសរើស និង​​ការអនុវត្ត​​នូវមុខងារទាំងនោះ</a:t>
            </a:r>
            <a:endParaRPr lang="en-US" sz="2000" dirty="0">
              <a:solidFill>
                <a:schemeClr val="tx1"/>
              </a:solidFill>
              <a:latin typeface="Kh Siemreap" panose="02000500000000020004" pitchFamily="2" charset="0"/>
              <a:cs typeface="Kh Siemreap" panose="02000500000000020004" pitchFamily="2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3C03B92-2A2F-4B59-B35B-293CF64563C2}"/>
              </a:ext>
            </a:extLst>
          </p:cNvPr>
          <p:cNvSpPr/>
          <p:nvPr/>
        </p:nvSpPr>
        <p:spPr>
          <a:xfrm>
            <a:off x="4805196" y="3485135"/>
            <a:ext cx="268941" cy="3823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endParaRPr lang="en-US" sz="200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A43A500-AD61-4E29-A6E6-C9AF2C3FDA01}"/>
              </a:ext>
            </a:extLst>
          </p:cNvPr>
          <p:cNvSpPr/>
          <p:nvPr/>
        </p:nvSpPr>
        <p:spPr>
          <a:xfrm>
            <a:off x="6579747" y="3494058"/>
            <a:ext cx="268941" cy="3823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endParaRPr lang="en-US" sz="2000"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BE83D820-4D5D-40C8-9849-ED158CFCD3BE}"/>
              </a:ext>
            </a:extLst>
          </p:cNvPr>
          <p:cNvSpPr/>
          <p:nvPr/>
        </p:nvSpPr>
        <p:spPr>
          <a:xfrm>
            <a:off x="346319" y="2605552"/>
            <a:ext cx="2657040" cy="91100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មុខងារជាកាត្វកិច្ច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2FA86F-0C39-4D16-844A-D63DB22E48DF}"/>
              </a:ext>
            </a:extLst>
          </p:cNvPr>
          <p:cNvSpPr/>
          <p:nvPr/>
        </p:nvSpPr>
        <p:spPr>
          <a:xfrm>
            <a:off x="3003360" y="1421625"/>
            <a:ext cx="1585784" cy="104725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មុខងារ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90E9A48-405E-4E1B-9281-EEF541255E51}"/>
              </a:ext>
            </a:extLst>
          </p:cNvPr>
          <p:cNvSpPr/>
          <p:nvPr/>
        </p:nvSpPr>
        <p:spPr>
          <a:xfrm rot="20402901">
            <a:off x="7279877" y="1630799"/>
            <a:ext cx="2901314" cy="1167672"/>
          </a:xfrm>
          <a:prstGeom prst="leftArrow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algn="ctr" defTabSz="1155700">
              <a:spcBef>
                <a:spcPct val="0"/>
              </a:spcBef>
              <a:spcAft>
                <a:spcPct val="35000"/>
              </a:spcAft>
            </a:pPr>
            <a:r>
              <a:rPr lang="km-KH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ផ្តួចផ្តើមដោយក្រុមប្រឹក្សា</a:t>
            </a:r>
            <a:endParaRPr lang="en-US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4CABD98A-9F5F-4F13-8C14-15A8561783EE}"/>
              </a:ext>
            </a:extLst>
          </p:cNvPr>
          <p:cNvSpPr/>
          <p:nvPr/>
        </p:nvSpPr>
        <p:spPr>
          <a:xfrm rot="19027790">
            <a:off x="2913051" y="2412828"/>
            <a:ext cx="401256" cy="1622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5CA728-E33A-4B3A-981A-450210C5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70178">
            <a:off x="4330357" y="2304781"/>
            <a:ext cx="232844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8" grpId="0" animBg="1"/>
      <p:bldP spid="15" grpId="0" animBg="1"/>
      <p:bldP spid="13" grpId="0" animBg="1"/>
      <p:bldP spid="6" grpId="0" animBg="1"/>
      <p:bldP spid="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C0B6-6D4B-4B07-9B14-FCE12169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" y="1576878"/>
            <a:ext cx="11998020" cy="455096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 រដ្ឋបាលក្រុង ស្រុក សម្រេចប្រើប្រាស់ធនធានឆន្ទានុសិទ្ធិរបស់ខ្លួនក្នុងការអនុវត្តមុខងារជាជម្រើស</a:t>
            </a:r>
            <a:endParaRPr lang="en-US" sz="2400" b="1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រដ្ឋបាលក្រុង ស្រុក ជ្រើសរើសអនុវត្តមុខងារជាជម្រើសរបស់ខ្លួនក្នុងគោលបំណង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៖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ឆ្លើយតបទៅនឹងសេចក្តីត្រូវការជាអាទិភាពរបស់ប្រជាពលរដ្ឋនៅមូលដ្ឋាន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កែលម្អគុណភាព និងពង្រីកវិសាលភាព​នៃ​សេវា​សាធារណៈ​នៅមូលដ្ឋាន 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ការពារបរិស្ថាន និងសម្រេចឱ្យបាននូវ​ការគ្រប់គ្រង​ធនធាន​ធម្មជាតិ​​ប្រកប​ដោយនិរន្តរភាព 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ជំរុញការអភិវឌ្ឍសេដ្ឋកិច្ចមូលដ្ឋាន។</a:t>
            </a:r>
            <a:endParaRPr lang="en-US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72A6-EBC6-44C8-B208-9422EB90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695" y="6501535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>
                <a:latin typeface="Limon F1" pitchFamily="2" charset="0"/>
              </a:rPr>
              <a:t>82</a:t>
            </a:fld>
            <a:endParaRPr lang="en-US" dirty="0">
              <a:latin typeface="Limon F1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86BB2-F4F7-4F8A-9B9F-740499197300}"/>
              </a:ext>
            </a:extLst>
          </p:cNvPr>
          <p:cNvSpPr/>
          <p:nvPr/>
        </p:nvSpPr>
        <p:spPr>
          <a:xfrm>
            <a:off x="873840" y="919073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៣.១.២ មុខងារជាជម្រើស​ (ត)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046F663-ACF9-43EF-8F25-0AA0A74E06F0}"/>
              </a:ext>
            </a:extLst>
          </p:cNvPr>
          <p:cNvSpPr txBox="1">
            <a:spLocks/>
          </p:cNvSpPr>
          <p:nvPr/>
        </p:nvSpPr>
        <p:spPr>
          <a:xfrm>
            <a:off x="45934" y="93546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1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56E9A-1306-45E8-BF84-532DE233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3312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9C726A-EE06-4B5D-B3FD-BA783DA73E05}"/>
              </a:ext>
            </a:extLst>
          </p:cNvPr>
          <p:cNvSpPr/>
          <p:nvPr/>
        </p:nvSpPr>
        <p:spPr>
          <a:xfrm>
            <a:off x="72060" y="860061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៣.១.៣ បែបផែននៃការអនុវត្តមុខងារ</a:t>
            </a:r>
            <a:r>
              <a:rPr lang="km-KH" sz="2400" dirty="0">
                <a:solidFill>
                  <a:schemeClr val="bg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​</a:t>
            </a:r>
            <a:endParaRPr lang="en-US" sz="2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B836BC6A-D382-48E9-961B-D214CA9991F6}"/>
              </a:ext>
            </a:extLst>
          </p:cNvPr>
          <p:cNvSpPr txBox="1">
            <a:spLocks/>
          </p:cNvSpPr>
          <p:nvPr/>
        </p:nvSpPr>
        <p:spPr>
          <a:xfrm>
            <a:off x="72060" y="145798"/>
            <a:ext cx="118872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៣.១ មុខងារ​ 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987D20-1618-4457-8C8B-854A49948E2C}"/>
              </a:ext>
            </a:extLst>
          </p:cNvPr>
          <p:cNvSpPr txBox="1"/>
          <p:nvPr/>
        </p:nvSpPr>
        <p:spPr>
          <a:xfrm>
            <a:off x="0" y="5561488"/>
            <a:ext cx="12088536" cy="83099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រដ្ឋបាល​​ក្រុង ស្រុក ត្រូវសម្រេចជ្រើសរើសយកបែបផែនណាមួយ ឬ</a:t>
            </a:r>
            <a:r>
              <a:rPr lang="ca-E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បែបផែនមួយចំនួនរួមគ្នា</a:t>
            </a:r>
            <a:r>
              <a:rPr lang="en-U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ដើម្បីធានាបាននូវប្រសិទ្ធភាព និងស័ក្តិ​សិទ្ធិភាព </a:t>
            </a:r>
            <a:r>
              <a:rPr lang="km-KH" sz="2000" b="1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លើកលែង 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ចំពោះ​មុខងារ​ទាំង​ឡាយណាដែលបាន​ផ្ទេរ</a:t>
            </a:r>
            <a:r>
              <a:rPr lang="ca-ES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0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ឱ្យទៅ​រដ្ឋបាលក្រុង ស្រុក ដោយមានភ្ជាប់នូវបែបផែន។ </a:t>
            </a:r>
            <a:endParaRPr lang="en-US" sz="20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60" y="1406602"/>
            <a:ext cx="12200505" cy="398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១. អនុវត្តផ្ទាល់ដោយការិយាល័យ អង្គភាពនានាស្របទៅតាមធន​ធាន​ដែលមាន ។​​</a:t>
            </a:r>
          </a:p>
          <a:p>
            <a:pPr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២. អនុវត្តដោយសហការជាមួយរដ្ឋបាលថ្នាក់ក្រោមជាតិ ឬក្រសួង ស្ថាប័ន មន្ទីរ អង្គភាព ជំនាញពាក់ព័ន្ធ។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0"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៣. ការចុះកិច្ចសន្យា​ជាមួយផ្នែកឯកជន ឬអង្គការសង្គមស៊ីវិល​។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lvl="0" defTabSz="20447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៤. ការស្នើសុំឱ្យមន្ទីរ អង្គភាពជំនាញ ឬរដ្ឋបាលខេត្តអនុវត្ត។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defTabSz="17780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៥. ការផ្ទេរឱ្យទៅរដ្ឋបាលឃុំ សង្កាត់នីមួយៗ ដោយភ្ជាប់​ជា​មួយ​នូវធនធានសម្រាប់អនុវត្តមុខងារដែលបានផ្ទេរ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defTabSz="17780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៦. ប្រគល់ទៅឱ្យសហគ្រាសសាធារណៈជាក់លាក់ណាមួយនៃរដ្ឋបាលរបស់ខ្លួន ដែល​មាន​ស្វ័យភាពក្នុងការគ្រប់គ្រង និងចាត់ចែង​ហិរញ្ញវត្ថុដែលហិរញ្ញវត្ថុនេះ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ជារបស់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រដ្ឋបាល​ខ្លួន​ទាំងស្រុង ឬភាគច្រើន។</a:t>
            </a:r>
            <a:endParaRPr lang="en-US" sz="20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9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79" y="760494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៣.២.១.និយមន័យបុគ្គលិក 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3" y="2507595"/>
            <a:ext cx="8070660" cy="666633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១.បុគ្គលិកដែលបានជ្រើសរើស និងតែងតាំងដោយក្រុមប្រឹក្សា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1" y="4274364"/>
            <a:ext cx="8070663" cy="630436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/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៣.បុគ្គលិកដែលបានតែងតាំងឱ្យទៅបំពេញការងារជាមួយក្រុមប្រឹក្សា</a:t>
            </a:r>
            <a:endParaRPr lang="en-US" sz="24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70ED27A1-2129-48BD-BA89-58CC219CDBEB}"/>
              </a:ext>
            </a:extLst>
          </p:cNvPr>
          <p:cNvSpPr/>
          <p:nvPr/>
        </p:nvSpPr>
        <p:spPr>
          <a:xfrm>
            <a:off x="2173592" y="3368511"/>
            <a:ext cx="8070661" cy="708569"/>
          </a:xfrm>
          <a:custGeom>
            <a:avLst/>
            <a:gdLst>
              <a:gd name="connsiteX0" fmla="*/ 0 w 2251413"/>
              <a:gd name="connsiteY0" fmla="*/ 134266 h 1342664"/>
              <a:gd name="connsiteX1" fmla="*/ 134266 w 2251413"/>
              <a:gd name="connsiteY1" fmla="*/ 0 h 1342664"/>
              <a:gd name="connsiteX2" fmla="*/ 2117147 w 2251413"/>
              <a:gd name="connsiteY2" fmla="*/ 0 h 1342664"/>
              <a:gd name="connsiteX3" fmla="*/ 2251413 w 2251413"/>
              <a:gd name="connsiteY3" fmla="*/ 134266 h 1342664"/>
              <a:gd name="connsiteX4" fmla="*/ 2251413 w 2251413"/>
              <a:gd name="connsiteY4" fmla="*/ 1208398 h 1342664"/>
              <a:gd name="connsiteX5" fmla="*/ 2117147 w 2251413"/>
              <a:gd name="connsiteY5" fmla="*/ 1342664 h 1342664"/>
              <a:gd name="connsiteX6" fmla="*/ 134266 w 2251413"/>
              <a:gd name="connsiteY6" fmla="*/ 1342664 h 1342664"/>
              <a:gd name="connsiteX7" fmla="*/ 0 w 2251413"/>
              <a:gd name="connsiteY7" fmla="*/ 1208398 h 1342664"/>
              <a:gd name="connsiteX8" fmla="*/ 0 w 2251413"/>
              <a:gd name="connsiteY8" fmla="*/ 134266 h 134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413" h="1342664">
                <a:moveTo>
                  <a:pt x="0" y="134266"/>
                </a:moveTo>
                <a:cubicBezTo>
                  <a:pt x="0" y="60113"/>
                  <a:pt x="60113" y="0"/>
                  <a:pt x="134266" y="0"/>
                </a:cubicBezTo>
                <a:lnTo>
                  <a:pt x="2117147" y="0"/>
                </a:lnTo>
                <a:cubicBezTo>
                  <a:pt x="2191300" y="0"/>
                  <a:pt x="2251413" y="60113"/>
                  <a:pt x="2251413" y="134266"/>
                </a:cubicBezTo>
                <a:lnTo>
                  <a:pt x="2251413" y="1208398"/>
                </a:lnTo>
                <a:cubicBezTo>
                  <a:pt x="2251413" y="1282551"/>
                  <a:pt x="2191300" y="1342664"/>
                  <a:pt x="2117147" y="1342664"/>
                </a:cubicBezTo>
                <a:lnTo>
                  <a:pt x="134266" y="1342664"/>
                </a:lnTo>
                <a:cubicBezTo>
                  <a:pt x="60113" y="1342664"/>
                  <a:pt x="0" y="1282551"/>
                  <a:pt x="0" y="1208398"/>
                </a:cubicBezTo>
                <a:lnTo>
                  <a:pt x="0" y="134266"/>
                </a:lnTo>
                <a:close/>
              </a:path>
            </a:pathLst>
          </a:cu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88855" tIns="88855" rIns="88855" bIns="88855" numCol="1" spcCol="1270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២.បុគ្គលិកដែលត្រូវបានរៀបចំឡើងវិញ និងផ្ទេរទៅឱ្យក្រុមប្រឹក្សា</a:t>
            </a:r>
            <a:endParaRPr lang="en-US" sz="3200" dirty="0">
              <a:solidFill>
                <a:schemeClr val="tx1"/>
              </a:solidFill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2D773-6A5C-4628-A51E-8CFFE7A2EC8F}"/>
              </a:ext>
            </a:extLst>
          </p:cNvPr>
          <p:cNvSpPr/>
          <p:nvPr/>
        </p:nvSpPr>
        <p:spPr>
          <a:xfrm>
            <a:off x="179087" y="1503717"/>
            <a:ext cx="2537100" cy="85789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m-KH" sz="23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បុគ្គលិក</a:t>
            </a:r>
            <a:r>
              <a:rPr lang="km-KH" sz="24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ក្រុម</a:t>
            </a:r>
            <a:r>
              <a:rPr lang="km-KH" sz="2300" dirty="0">
                <a:solidFill>
                  <a:schemeClr val="tx1"/>
                </a:solidFill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ប្រឹក្សា</a:t>
            </a:r>
            <a:endParaRPr lang="km-KH" sz="2300" dirty="0">
              <a:solidFill>
                <a:schemeClr val="tx1"/>
              </a:solidFill>
              <a:latin typeface="Khmer OS Siemreap" panose="02000500000000020004" pitchFamily="2" charset="0"/>
              <a:ea typeface="Times New Roman" panose="02020603050405020304" pitchFamily="18" charset="0"/>
              <a:cs typeface="Khmer OS Siemreap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97C3-D221-4D68-B2ED-1B413C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40" y="1413452"/>
            <a:ext cx="11754464" cy="49171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បុគ្គលិករបស់រដ្ឋបាលក្រុង ស្រុក</a:t>
            </a:r>
            <a:r>
              <a:rPr lang="en-US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ត្រូវ៖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ស្ថិតក្រោមការគ្រប់គ្រង និងការត្រួតពិនិត្យរបស់គណៈ​អភិ​បាល</a:t>
            </a:r>
            <a:r>
              <a:rPr lang="ca-E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ក្នុងនាមក្រុមប្រឹក្សារបស់ខ្លួន។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បំពេញកិច្ចការប្រចាំថ្ងៃ</a:t>
            </a: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ដើម្បី​អនុវត្ដសេចក្ដីសម្រេចរបស់ក្រុមប្រឹក្សា និងគណៈអភិបាល​។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m-KH" sz="24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ឯកសារសំខាន់ៗពាក់ព័ន្ធនឹងការគ្រប់គ្រងបុគ្គលិករបស់រដ្ឋបាលស្រុកមានដូចខាងក្រោម៖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ព្រះរាជក្រឹត្យលេខ នស/រកត/០៤១៦/២៧២ ស្តីពីលក្ខន្តិកៈ​​​ដោយ​ឡែក​សម្រាប់​បុគ្គលិក​រដ្ឋបាល​ថ្នាក់​ក្រោម​ជាតិ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4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អនុក្រឹត្យលេខ ២៤០ អនក្រ.បក ស្តីពីការធ្វើប្រតិភូកម្មសិទ្ធិអំណាចទៅឱ្យគណៈអភិបាលរាជធានី ខេត្ត ក្រុង ស្រុកក្នុងការគ្រប់គ្រងបុគ្គលិកបំពេញការងារនៅថ្នាក់ក្រោមជាតិ </a:t>
            </a:r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0" indent="0">
              <a:buNone/>
            </a:pPr>
            <a:endParaRPr lang="km-KH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endParaRPr lang="en-US" sz="24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6F365-43C8-4DE4-A528-F057640C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68639-09C3-4E0B-B872-EB26790C5B66}" type="slidenum">
              <a:rPr lang="en-US" smtClean="0"/>
              <a:t>85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F9BCC-EDD4-45E0-97AD-438A9C3C2217}"/>
              </a:ext>
            </a:extLst>
          </p:cNvPr>
          <p:cNvSpPr/>
          <p:nvPr/>
        </p:nvSpPr>
        <p:spPr>
          <a:xfrm>
            <a:off x="328430" y="701790"/>
            <a:ext cx="684954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៣.២.២.ការគ្រប់គ្រងបុគ្គលិក </a:t>
            </a:r>
            <a:endParaRPr lang="en-US" sz="2400" dirty="0">
              <a:solidFill>
                <a:schemeClr val="tx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4BB8D7C-CBA2-4DB8-BD93-10F0F75718DB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C22F7-85AD-43A5-AB81-C016727C8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9" y="1431340"/>
            <a:ext cx="11939239" cy="4994275"/>
          </a:xfrm>
        </p:spPr>
        <p:txBody>
          <a:bodyPr>
            <a:normAutofit fontScale="85000" lnSpcReduction="20000"/>
          </a:bodyPr>
          <a:lstStyle/>
          <a:p>
            <a:pPr marL="341313" lvl="1" indent="-341313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រដ្ឋបាលក្រុង ស្រុក  ត្រូវឱ្យមន្រ្តីមានមុខតំណែងបានចូលរួមកម្មវិធីអភិវឌ្ឍន៍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សមត្ថភាពយ៉ាងតិចចំនួន</a:t>
            </a:r>
            <a:r>
              <a:rPr lang="km-KH" sz="2600" b="1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៣០ម៉ោងក្នុង១ឆ្នាំ 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ដែលរៀបចំឡើងដោយ​ក្រសួងមហាផ្ទៃ រដ្ឋបាលក្រុង ស្រុក សាមី និងឬុអង្គភាព ស្ថាប័នដទៃ។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កិច្ចដំណើរការនៃការអភិវឌ្ឍសមត្ថភាពត្រូវអនុវត្តតាម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ជំហាន​​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សំខាន់ៗដូចខាងក្រោម៖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ការប៉ាន់ប្រមាណតម្រូវការអភិវឌ្ឍន៍សមត្ថភាព​ដើម្បីកំណត់ចំណុចខ្លាំង និងខ្សោយ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ការរៀបចំផែនការអភិវឌ្ឍន៍សមត្ថភាពផ្អែកតាមលទ្ធផលនៃការប៉ាន់ប្រមាណតម្រូវការអភិវឌ្ឍន៍សមត្ថភាព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ការរៀបចំតាក់តែង និងផ្តល់កិច្ចអន្តរាគមន៍អភិវឌ្ឍន៍សមត្ថភាពផ្អែកតាមផែនការអភិវឌ្ឍន៍សមត្ថភាព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ការវាយ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តម្លៃលទ្ធផល​នៃការអភិវឌ្ឍសមត្ថភាពផ្តោត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លើការប្រើ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ប្រាស់​​</a:t>
            </a:r>
            <a:r>
              <a:rPr lang="en-US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​</a:t>
            </a:r>
            <a:r>
              <a:rPr lang="km-KH" sz="26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ចំណេះដឹង និងការផ្លាស់​ប្តូរ​របៀបរបបការងារ</a:t>
            </a:r>
            <a:endParaRPr lang="en-US" sz="26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  <a:p>
            <a:pPr marL="401638" indent="-40163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សូមមើលប្រកាសលេខ ៦៦០៦ ប្រកចុះថ្ងៃទី ២៦តុលា ឆ្នាំ ២០១៨​ ស្តីពីការអភិវឌ្ឍសមត្ថភាពរបស់មន្ត្រីរាជ</a:t>
            </a:r>
            <a:r>
              <a:rPr lang="en-US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  </a:t>
            </a: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ការស៊ីវិលក្រសួងមហាផ្ទៃ និងនៅរដ្ឋបាលថ្នាក់ក្រោមជាតិ ផែនការយុទ្ធសាស្ត្ររយៈពេល៥ឆ្នាំ (២០១៩</a:t>
            </a:r>
            <a:r>
              <a:rPr lang="en-US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-</a:t>
            </a:r>
            <a:r>
              <a:rPr lang="km-KH" sz="2500" dirty="0">
                <a:latin typeface="Khmer OS Siemreap" panose="02000500000000020004" pitchFamily="2" charset="0"/>
                <a:cs typeface="Khmer OS Siemreap" panose="02000500000000020004" pitchFamily="2" charset="0"/>
              </a:rPr>
              <a:t>២០២៣)</a:t>
            </a:r>
            <a:endParaRPr lang="en-US" sz="2500" dirty="0"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CA452-BE32-47A9-AEAF-6051C0BE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4334"/>
            <a:ext cx="2743200" cy="365125"/>
          </a:xfrm>
        </p:spPr>
        <p:txBody>
          <a:bodyPr/>
          <a:lstStyle/>
          <a:p>
            <a:fld id="{CCA68639-09C3-4E0B-B872-EB26790C5B66}" type="slidenum">
              <a:rPr lang="en-US" smtClean="0"/>
              <a:t>86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0B6D46-8F4C-49EA-831E-9691CE5C963B}"/>
              </a:ext>
            </a:extLst>
          </p:cNvPr>
          <p:cNvSpPr/>
          <p:nvPr/>
        </p:nvSpPr>
        <p:spPr>
          <a:xfrm>
            <a:off x="8762" y="880052"/>
            <a:ext cx="12282475" cy="502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m-KH" sz="2400" dirty="0">
                <a:solidFill>
                  <a:schemeClr val="tx1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៣.២.៣.ការអភិវឌ្ឍសមត្ថភាពបុគ្គលិក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232D950-22DC-40CC-95AC-6BB237547CDC}"/>
              </a:ext>
            </a:extLst>
          </p:cNvPr>
          <p:cNvSpPr txBox="1">
            <a:spLocks/>
          </p:cNvSpPr>
          <p:nvPr/>
        </p:nvSpPr>
        <p:spPr>
          <a:xfrm>
            <a:off x="0" y="31498"/>
            <a:ext cx="11480800" cy="670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៣.២.បុគ្គលិក</a:t>
            </a:r>
            <a:endParaRPr lang="en-US" sz="32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78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87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ខ្សែគណនេយ្យភាព និងទំនាក់ទំនងការងារ</a:t>
            </a:r>
            <a:endParaRPr lang="en-US" sz="44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ជំពូកទី៤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1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88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4572689" y="89603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600">
                <a:solidFill>
                  <a:srgbClr val="0000CC"/>
                </a:solidFill>
                <a:latin typeface="Khmer OS Muol Light" panose="02000500000000020004" pitchFamily="2" charset="0"/>
                <a:cs typeface="Khmer OS Muol Light" panose="02000500000000020004" pitchFamily="2" charset="0"/>
              </a:rPr>
              <a:t>មាតិកា</a:t>
            </a:r>
            <a:endParaRPr lang="en-GB" sz="3600" dirty="0">
              <a:solidFill>
                <a:srgbClr val="0000CC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161DA-2DFC-4729-915B-0369150A7B57}"/>
              </a:ext>
            </a:extLst>
          </p:cNvPr>
          <p:cNvSpPr/>
          <p:nvPr/>
        </p:nvSpPr>
        <p:spPr>
          <a:xfrm>
            <a:off x="553792" y="2017168"/>
            <a:ext cx="180591" cy="144664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A9EE2-B041-43EA-95DE-82F9F818D5FB}"/>
              </a:ext>
            </a:extLst>
          </p:cNvPr>
          <p:cNvSpPr/>
          <p:nvPr/>
        </p:nvSpPr>
        <p:spPr>
          <a:xfrm>
            <a:off x="553792" y="1977574"/>
            <a:ext cx="180591" cy="957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8260FA-7342-48DE-9EAA-440D0CE88147}"/>
              </a:ext>
            </a:extLst>
          </p:cNvPr>
          <p:cNvSpPr txBox="1">
            <a:spLocks/>
          </p:cNvSpPr>
          <p:nvPr/>
        </p:nvSpPr>
        <p:spPr>
          <a:xfrm>
            <a:off x="976294" y="1839409"/>
            <a:ext cx="8911025" cy="82904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៤.១. ទំនាក់ទំនងការងារ</a:t>
            </a:r>
            <a:endParaRPr lang="en-US" sz="3600" dirty="0">
              <a:latin typeface="Khmer OS Niroth" panose="02000506000000020004" pitchFamily="2" charset="0"/>
              <a:cs typeface="Khmer OS Niroth" panose="02000506000000020004" pitchFamily="2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m-KH" sz="3600" dirty="0">
                <a:latin typeface="Khmer OS Niroth" panose="02000506000000020004" pitchFamily="2" charset="0"/>
                <a:cs typeface="Khmer OS Niroth" panose="02000506000000020004" pitchFamily="2" charset="0"/>
              </a:rPr>
              <a:t>៤.២. គណនេយ្យភាព</a:t>
            </a:r>
          </a:p>
        </p:txBody>
      </p:sp>
    </p:spTree>
    <p:extLst>
      <p:ext uri="{BB962C8B-B14F-4D97-AF65-F5344CB8AC3E}">
        <p14:creationId xmlns:p14="http://schemas.microsoft.com/office/powerpoint/2010/main" val="249484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89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4834E6D-8700-4EBE-A36F-10C460C3709D}"/>
              </a:ext>
            </a:extLst>
          </p:cNvPr>
          <p:cNvSpPr txBox="1">
            <a:spLocks/>
          </p:cNvSpPr>
          <p:nvPr/>
        </p:nvSpPr>
        <p:spPr>
          <a:xfrm>
            <a:off x="-3162536" y="29029"/>
            <a:ext cx="11097967" cy="785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m-KH" sz="32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៤.១. ទំនាក់ទំនងការងារ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9942113"/>
              </p:ext>
            </p:extLst>
          </p:nvPr>
        </p:nvGraphicFramePr>
        <p:xfrm>
          <a:off x="0" y="814275"/>
          <a:ext cx="11526475" cy="5406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8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628" y="863274"/>
            <a:ext cx="2392123" cy="2184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4024315" y="863274"/>
            <a:ext cx="6415087" cy="5493076"/>
            <a:chOff x="0" y="24165"/>
            <a:chExt cx="9164410" cy="5748524"/>
          </a:xfrm>
        </p:grpSpPr>
        <p:sp>
          <p:nvSpPr>
            <p:cNvPr id="5" name="Isosceles Triangle 4"/>
            <p:cNvSpPr/>
            <p:nvPr/>
          </p:nvSpPr>
          <p:spPr>
            <a:xfrm>
              <a:off x="0" y="24165"/>
              <a:ext cx="9143999" cy="160119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m-KH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ការផ្តល់សេវា ​និងការអភិវឌ្ឍមូលដ្ឋាន </a:t>
              </a:r>
            </a:p>
            <a:p>
              <a:pPr algn="ctr"/>
              <a:r>
                <a:rPr lang="km-KH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ត្រូវបានលើកកម្ពស់</a:t>
              </a:r>
              <a:endParaRPr lang="en-US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575556" y="2672916"/>
              <a:ext cx="2520280" cy="100811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40000"/>
                </a:lnSpc>
              </a:pPr>
              <a:r>
                <a:rPr lang="km-KH" sz="14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២. ការរៀបចំស្ថាប័ន រដ្ឋបាលថ្នាក់ក្រោមជាតិ</a:t>
              </a:r>
              <a:endParaRPr lang="en-US" sz="14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2530041" y="2674291"/>
              <a:ext cx="2520278" cy="100811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៣.ការគ្រប់គ្រងបុគ្គលិរដ្ឋ​​បាលថ្នាក់ក្រោមជាតិ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4463988" y="2672917"/>
              <a:ext cx="2520279" cy="100811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៤. ការផ្ទេរមុខងារ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323439" y="2682238"/>
              <a:ext cx="2545795" cy="100811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40000"/>
                </a:lnSpc>
              </a:pPr>
              <a:r>
                <a:rPr lang="km-KH" sz="16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៥. វិមជ្ឈការហិរញ្ញវត្ថុ</a:t>
              </a:r>
              <a:endParaRPr lang="en-US" sz="16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 rot="10800000">
              <a:off x="1226008" y="1628795"/>
              <a:ext cx="1219369" cy="288034"/>
            </a:xfrm>
            <a:prstGeom prst="trapezoi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Trapezoid 10"/>
            <p:cNvSpPr/>
            <p:nvPr/>
          </p:nvSpPr>
          <p:spPr>
            <a:xfrm rot="10800000">
              <a:off x="3171144" y="1628796"/>
              <a:ext cx="1219369" cy="288035"/>
            </a:xfrm>
            <a:prstGeom prst="trapezoi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5114442" y="1628795"/>
              <a:ext cx="1219369" cy="288035"/>
            </a:xfrm>
            <a:prstGeom prst="trapezoid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Trapezoid 12"/>
            <p:cNvSpPr/>
            <p:nvPr/>
          </p:nvSpPr>
          <p:spPr>
            <a:xfrm rot="10800000">
              <a:off x="6986652" y="1625363"/>
              <a:ext cx="1219369" cy="288035"/>
            </a:xfrm>
            <a:prstGeom prst="trapezoi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>
              <a:off x="1221434" y="4456828"/>
              <a:ext cx="1219369" cy="288035"/>
            </a:xfrm>
            <a:prstGeom prst="trapezoid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Trapezoid 14"/>
            <p:cNvSpPr/>
            <p:nvPr/>
          </p:nvSpPr>
          <p:spPr>
            <a:xfrm>
              <a:off x="3170226" y="4436554"/>
              <a:ext cx="1219369" cy="288035"/>
            </a:xfrm>
            <a:prstGeom prst="trapezoid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Trapezoid 15"/>
            <p:cNvSpPr/>
            <p:nvPr/>
          </p:nvSpPr>
          <p:spPr>
            <a:xfrm>
              <a:off x="5152831" y="4437112"/>
              <a:ext cx="1219369" cy="288035"/>
            </a:xfrm>
            <a:prstGeom prst="trapezoid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Trapezoid 16"/>
            <p:cNvSpPr/>
            <p:nvPr/>
          </p:nvSpPr>
          <p:spPr>
            <a:xfrm>
              <a:off x="6986652" y="4456827"/>
              <a:ext cx="1219369" cy="288035"/>
            </a:xfrm>
            <a:prstGeom prst="trapezoid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Trapezoid 17"/>
            <p:cNvSpPr/>
            <p:nvPr/>
          </p:nvSpPr>
          <p:spPr>
            <a:xfrm>
              <a:off x="127915" y="4764577"/>
              <a:ext cx="9036495" cy="1008112"/>
            </a:xfrm>
            <a:prstGeom prst="trapezoi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m-KH" sz="2400" b="1" dirty="0">
                  <a:solidFill>
                    <a:prstClr val="black"/>
                  </a:solidFill>
                  <a:latin typeface="Khmer OS Battambang" pitchFamily="2" charset="0"/>
                  <a:cs typeface="Khmer OS Battambang" pitchFamily="2" charset="0"/>
                </a:rPr>
                <a:t>១. ការគ្រប់គ្រងការងារកំណែទម្រង់</a:t>
              </a:r>
              <a:endParaRPr lang="en-US" sz="2400" b="1" dirty="0">
                <a:solidFill>
                  <a:prstClr val="black"/>
                </a:solidFill>
                <a:latin typeface="Khmer OS Battambang" pitchFamily="2" charset="0"/>
                <a:cs typeface="Khmer OS Battambang" pitchFamily="2" charset="0"/>
              </a:endParaRPr>
            </a:p>
          </p:txBody>
        </p:sp>
      </p:grpSp>
      <p:sp>
        <p:nvSpPr>
          <p:cNvPr id="21" name="Horizontal Scroll 20"/>
          <p:cNvSpPr/>
          <p:nvPr/>
        </p:nvSpPr>
        <p:spPr>
          <a:xfrm>
            <a:off x="1524000" y="2286000"/>
            <a:ext cx="2692826" cy="4267200"/>
          </a:xfrm>
          <a:prstGeom prst="horizont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កម្មវិធីជាតិត្រូវបានរៀបចំដើម្បីធ្វើផែនទីបង្ហាញផ្លូវសម្រាប់ការអនុវត្តកំណែទម្រង់</a:t>
            </a:r>
          </a:p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វិមជ្ឈការដោយ​ផ្តោត​លើ​សមាសធាតុ</a:t>
            </a:r>
          </a:p>
          <a:p>
            <a:pPr>
              <a:lnSpc>
                <a:spcPct val="150000"/>
              </a:lnSpc>
            </a:pPr>
            <a:r>
              <a:rPr lang="km-KH" dirty="0">
                <a:solidFill>
                  <a:prstClr val="black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សំខាន់ៗចំនួន៥៖</a:t>
            </a:r>
            <a:endParaRPr lang="en-US" dirty="0">
              <a:solidFill>
                <a:prstClr val="black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216826" y="4015519"/>
            <a:ext cx="484266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Straight Connector 25"/>
          <p:cNvSpPr/>
          <p:nvPr/>
        </p:nvSpPr>
        <p:spPr>
          <a:xfrm flipV="1">
            <a:off x="1524000" y="731246"/>
            <a:ext cx="9144000" cy="41488"/>
          </a:xfrm>
          <a:prstGeom prst="line">
            <a:avLst/>
          </a:prstGeom>
          <a:noFill/>
          <a:ln w="19050" cap="flat" cmpd="sng" algn="ctr">
            <a:solidFill>
              <a:srgbClr val="00B050"/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en-US" sz="2800" b="1" kern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748489" y="63573"/>
            <a:ext cx="7886700" cy="799700"/>
          </a:xfrm>
        </p:spPr>
        <p:txBody>
          <a:bodyPr>
            <a:normAutofit fontScale="90000"/>
          </a:bodyPr>
          <a:lstStyle/>
          <a:p>
            <a:pPr algn="ctr"/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អំពីសាវតាកំណែទម្រង់វិមជ្ឈការ និងវិសហមជ្ឈការ</a:t>
            </a:r>
            <a:r>
              <a:rPr lang="en-US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 </a:t>
            </a:r>
            <a:r>
              <a:rPr lang="km-KH" sz="2800" dirty="0">
                <a:solidFill>
                  <a:srgbClr val="0000CC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(ត)</a:t>
            </a:r>
            <a:endParaRPr lang="en-US" sz="2800" dirty="0">
              <a:solidFill>
                <a:srgbClr val="0000CC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261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89" y="353402"/>
            <a:ext cx="10515600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៤.១.១.ទំនាក់ទំនងការងាររវាងរដ្ឋបាលស្រុកជាមួយក្រសួង ស្ថាប័ន មន្ទីរ អង្គភាព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0829" y="1289539"/>
            <a:ext cx="9839915" cy="5568461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ក្រសួង ស្ថាប័នមានតួនាទីត្រួតពិនិត្យនីត្យានុកូលភាពលើដីកា និងសេចក្តីសម្រេច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ក្រសួង ស្ថាប័ន មន្ទីរ អង្គភាពនានាមានតួនាទី ៖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ណែនាំ អន្តរាគមន៍ និងអភិវឌ្ឍសមត្ថភាព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ធ្វើអធិការកិច្ច និងធ្វើសវនកម្ម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99"/>
                </a:solidFill>
                <a:latin typeface="Khmer OS Siemreap" pitchFamily="2" charset="0"/>
                <a:cs typeface="Khmer OS Siemreap" pitchFamily="2" charset="0"/>
              </a:rPr>
              <a:t> អាចពិគ្រោះយោបល់ និងធ្វើកិច្ចសហប្រតិបត្តិការរួមគ្នាលើកិច្ចការចាំបាច់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 រដ្ឋបាលស្រុកមានតួនាទីធ្វើសេចក្តីរាយការណ៍ជាទៀងទាត់ជូនក្រសួង ស្ថាប័ន និង កិច្ចការទំនាក់ទំនងផ្សេងៗទៀតតាមការកំណត់នៃច្បាប់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158878" cy="2167801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4014" r="24423" b="4909"/>
          <a:stretch/>
        </p:blipFill>
        <p:spPr bwMode="auto">
          <a:xfrm>
            <a:off x="185253" y="1465386"/>
            <a:ext cx="1993340" cy="1453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Up-Down Arrow 7"/>
          <p:cNvSpPr/>
          <p:nvPr/>
        </p:nvSpPr>
        <p:spPr>
          <a:xfrm>
            <a:off x="1078523" y="3387969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32434" y="6563214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7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36" y="57823"/>
            <a:ext cx="10515600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៤.១.២. ទំនាក់ទំនងការងាររវាងរដ្ឋបាលស្រុកជាមួយរដ្ឋបាលខេត្ត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467" y="708687"/>
            <a:ext cx="9579533" cy="5744307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រដ្ឋបាលខេត្តមានតួនាទី ៖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ត្រួតពិនិត្យនីត្យានុកូលភាពរាល់ដីកា និងសេចក្តីសម្រេច 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ផ្តល់អនុលោមភាព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ការធ្វើអន្តរាគមន៍ និងការអភិវឌ្ឍសមត្ថភាព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និងធ្វើអធិការកិច្ចលើការអនុវត្តមុខងារ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ពិគ្រោះយោបល់ និងធ្វើកិច្ចសហប្រតិបត្តិការរួមគ្នាលើកិច្ចការចាំបាច់</a:t>
            </a:r>
          </a:p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គណៈអភិបាលខេត្តត្រូវធ្វើការដឹកនាំ ណែនាំ សម្របសម្រួលដល់គណៈអភិបាលអំពីការរក្សាសណ្តាប់ធ្នាប់ សន្តិសុខសាធារណៈ ការគោរពសិទ្ធិមនុស្ស	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រដ្ឋបាលស្រុកមានតួនាទីធ្វើរបាយការណ៍ជាទៀងទាត់ជូនរដ្ឋបាលខេត្ត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87969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" y="1582615"/>
            <a:ext cx="2454558" cy="150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0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៤.១.៣. ទំនាក់ទំនងការងាររវាងរដ្ឋបាលស្រុកជាមួយរដ្ឋបាលឃុំ សង្កាត់ក្នុងស្រុក 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2159" y="1124999"/>
            <a:ext cx="9848304" cy="5931877"/>
          </a:xfrm>
        </p:spPr>
        <p:txBody>
          <a:bodyPr>
            <a:noAutofit/>
          </a:bodyPr>
          <a:lstStyle/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រដ្ឋបាលក្រុង ស្រុកមានតួនាទី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ត្រួតពិនិត្យនីត្យានុកូលភាពរាល់ដីកា និងសេចក្តីសម្រេចនានារបស់រដ្ឋបាលឃុំ សង្កាត់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ផ្តល់ការគាំទ្របច្ចេកទេស ការណែនាំ ការធ្វើអន្តរាគមន៍ និងការអភិវឌ្ឍសមត្ថភាព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តាមដាន ត្រួតពិនិត្យ វាយតម្លៃ និងធ្វើអធិការកិច្ចលើការអនុវត្តមុខងារ</a:t>
            </a:r>
            <a:endParaRPr lang="en-US" sz="2200" dirty="0">
              <a:latin typeface="Khmer OS Siemreap" pitchFamily="2" charset="0"/>
              <a:cs typeface="Khmer OS Siemreap" pitchFamily="2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 អាចពិគ្រោះយោបល់ និងធ្វើកិច្ចសហប្រតិបត្តិការរួមគ្នាលើកិច្ចការចាំបាច់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គណៈអភិបាលក្រុង ស្រុកត្រូវធ្វើការដឹកនាំ និងណែនាំដល់ចៅសង្កាត់ និងមេឃុំ</a:t>
            </a:r>
            <a:r>
              <a:rPr lang="en-US" sz="2200" dirty="0">
                <a:latin typeface="Khmer OS Siemreap" pitchFamily="2" charset="0"/>
                <a:cs typeface="Khmer OS Siemreap" pitchFamily="2" charset="0"/>
              </a:rPr>
              <a:t> </a:t>
            </a: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លើការងារ ការរក្សាសន្តិសុខ សណ្តាប់ធ្នាប់ និងរបៀបរៀបរយសាធារណៈ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រដ្ឋបាលឃុំ សង្កាត់មានតួនាទីធ្វើរបាយការណ៍ជាទៀងទាត់ជូនរដ្ឋបាលស្រុក</a:t>
            </a:r>
          </a:p>
          <a:p>
            <a:pPr marL="460375" indent="-46037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347" y="89930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29354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C47B50-3E0B-43A7-99B6-420922DD3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8" y="4349262"/>
            <a:ext cx="2356012" cy="133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9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៤.១.៤. ទំនាក់ទំនងការងាររវាងរដ្ឋបាលស្រុកជាមួយរដ្ឋបាលថ្នាក់ក្រោមជាតិដទៃទៀត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2088" y="1594012"/>
            <a:ext cx="9389912" cy="5433809"/>
          </a:xfrm>
        </p:spPr>
        <p:txBody>
          <a:bodyPr>
            <a:noAutofit/>
          </a:bodyPr>
          <a:lstStyle/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ធ្វើការសម្របសម្រួល ការពិគ្រោះយោបល់ និងកិច្ចសហការរួមគ្នាក្នុងការអនុវត្តមុខងារ គម្រោង កម្មវិធីនានា ការដោះស្រាយតម្រូវការ និងបញ្ហាប្រឈមនានា</a:t>
            </a:r>
          </a:p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ចែករំលែកពីគ្នាទៅវិញទៅមកនូវព័ត៌មាន ចំណេះដឹង ជំនាញ និងមេរៀនបទពិសោធន៍នានា</a:t>
            </a:r>
          </a:p>
          <a:p>
            <a:pPr marL="401638" indent="-40163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កិច្ចការទំនាក់ទំនងផ្សេងៗទៀតតាមការកំណត់នៃច្បាប់ និងលិខិតបទដ្ឋានគតិយុត្ត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2928" y="3704493"/>
            <a:ext cx="2550206" cy="1996219"/>
            <a:chOff x="2304224" y="2933714"/>
            <a:chExt cx="4169784" cy="288796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Up-Down Arrow 7"/>
          <p:cNvSpPr/>
          <p:nvPr/>
        </p:nvSpPr>
        <p:spPr>
          <a:xfrm>
            <a:off x="1078523" y="3329354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46374" y="1019908"/>
            <a:ext cx="2550206" cy="1996219"/>
            <a:chOff x="2304224" y="2933714"/>
            <a:chExt cx="4169784" cy="2887966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37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369" y="201003"/>
            <a:ext cx="10861431" cy="865798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៤.១.៥. ទំនាក់ទំនងការងាររវាងរដ្ឋបាលស្រុកជាមួយវិស័យឯកជន និងសង្គមស៊ីវិល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2954" y="1045142"/>
            <a:ext cx="9839046" cy="5433809"/>
          </a:xfrm>
        </p:spPr>
        <p:txBody>
          <a:bodyPr>
            <a:noAutofit/>
          </a:bodyPr>
          <a:lstStyle/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វិស័យឯកជន និងសង្គមស៊ីវិលចូលរួមរៀបចំ និងអនុវត្តផែនការអភិវឌ្ឍន៍រយៈពេលប្រាំឆ្នាំ កម្មវិធីវិនិយោគបីឆ្នាំរំកិល គម្រោង ឬកម្មវិធីនានា</a:t>
            </a:r>
          </a:p>
          <a:p>
            <a:pPr marL="341313" indent="-341313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រដ្នបាលស្រុក ​​​៖</a:t>
            </a:r>
          </a:p>
          <a:p>
            <a:pPr lvl="1" indent="-403225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បង្កើតភាពជាដៃគូដើម្បីរួមគ្នាលើកកម្ពស់ការផ្តល់សេវាសាធារណៈ និងការអភិវឌ្ឍមូលដ្ឋាន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ផ្តល់ការគាំទ្រផ្តល់សេវា  សាធារណៈ និងការអភិវឌ្ឍមូលដ្ឋានតាមលទ្ធភាព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ផ្តល់ការលើកទឹកចិត្តក្នុងការផ្តួចផ្តើមលើកឡើងនូវតម្រូវការ និងសំណើសំណូមពរនានារបស់ប្រជាពលរដ្ឋ ដើម្បីដាក់ចេញនូវដីកា ឬសេចក្តីសម្រេច ឬផ្តល់កិច្ចអន្តរាគមន៍</a:t>
            </a:r>
          </a:p>
          <a:p>
            <a:pPr lvl="1" indent="-344488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km-KH" sz="2200" dirty="0">
                <a:latin typeface="Khmer OS Siemreap" pitchFamily="2" charset="0"/>
                <a:cs typeface="Khmer OS Siemreap" pitchFamily="2" charset="0"/>
              </a:rPr>
              <a:t>រៀបចំកិច្ចប្រជុំជាទៀងទាត់ជាមួយវិស័យឯកជន និងសង្គមស៊ីវិលឆ</a:t>
            </a:r>
          </a:p>
        </p:txBody>
      </p:sp>
      <p:sp>
        <p:nvSpPr>
          <p:cNvPr id="8" name="Up-Down Arrow 7"/>
          <p:cNvSpPr/>
          <p:nvPr/>
        </p:nvSpPr>
        <p:spPr>
          <a:xfrm>
            <a:off x="1085903" y="3161153"/>
            <a:ext cx="319508" cy="76158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3702" y="1045142"/>
            <a:ext cx="2550206" cy="1996219"/>
            <a:chOff x="2304224" y="2933714"/>
            <a:chExt cx="4169784" cy="2887966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57"/>
            <a:stretch/>
          </p:blipFill>
          <p:spPr bwMode="auto">
            <a:xfrm>
              <a:off x="2304224" y="3577590"/>
              <a:ext cx="4169784" cy="22440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19" r="46028" b="81605"/>
            <a:stretch/>
          </p:blipFill>
          <p:spPr bwMode="auto">
            <a:xfrm>
              <a:off x="4347381" y="2933714"/>
              <a:ext cx="397541" cy="83056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3" y="4148742"/>
            <a:ext cx="1865674" cy="122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8"/>
          <a:stretch/>
        </p:blipFill>
        <p:spPr bwMode="auto">
          <a:xfrm>
            <a:off x="341099" y="5372353"/>
            <a:ext cx="1865675" cy="110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1" y="157182"/>
            <a:ext cx="10515600" cy="914401"/>
          </a:xfrm>
        </p:spPr>
        <p:txBody>
          <a:bodyPr>
            <a:normAutofit/>
          </a:bodyPr>
          <a:lstStyle/>
          <a:p>
            <a:pPr algn="ctr"/>
            <a:r>
              <a:rPr lang="km-KH" sz="3200" dirty="0">
                <a:solidFill>
                  <a:schemeClr val="accent2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៤.២.ខ្សែគណនេយ្យភាព</a:t>
            </a:r>
          </a:p>
        </p:txBody>
      </p:sp>
      <p:pic>
        <p:nvPicPr>
          <p:cNvPr id="9" name="Picture 8" descr="ANd9GcTO3qFMeVxUJty_0dPprSMDD0V-H5JcTZ0rTRLJIsUIjtfIbZZ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354" y="1998784"/>
            <a:ext cx="4331666" cy="3593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2825495" y="1295400"/>
            <a:ext cx="58964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dirty="0">
                <a:solidFill>
                  <a:srgbClr val="006600"/>
                </a:solidFill>
                <a:latin typeface="Khmer OS Siemreap" pitchFamily="2" charset="0"/>
                <a:cs typeface="Khmer OS Siemreap" pitchFamily="2" charset="0"/>
              </a:rPr>
              <a:t>គណនេយ្យភាពចំពោះប្រជាពលរដ្ឋ</a:t>
            </a:r>
            <a:endParaRPr lang="en-US" sz="2800" dirty="0">
              <a:solidFill>
                <a:srgbClr val="006600"/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94585" y="4994315"/>
            <a:ext cx="52636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b="1" dirty="0">
                <a:solidFill>
                  <a:srgbClr val="0000CC"/>
                </a:solidFill>
                <a:latin typeface="Khmer OS Siemreap" pitchFamily="2" charset="0"/>
                <a:cs typeface="Khmer OS Siemreap" pitchFamily="2" charset="0"/>
              </a:rPr>
              <a:t>គណនេយ្យភាពចំពោះរាជរដ្ឋាភិបាល និងក្រសួង ស្ថាប័ន</a:t>
            </a:r>
            <a:endParaRPr lang="en-US" sz="2800" dirty="0">
              <a:solidFill>
                <a:srgbClr val="0000CC"/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35260" y="4994315"/>
            <a:ext cx="35633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800" b="1" dirty="0">
                <a:solidFill>
                  <a:schemeClr val="accent6">
                    <a:lumMod val="50000"/>
                  </a:schemeClr>
                </a:solidFill>
                <a:latin typeface="Khmer OS Siemreap" pitchFamily="2" charset="0"/>
                <a:cs typeface="Khmer OS Siemreap" pitchFamily="2" charset="0"/>
              </a:rPr>
              <a:t>គណនេយ្យភាពផ្ទៃក្នុង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Khmer OS Siemreap" pitchFamily="2" charset="0"/>
              <a:cs typeface="Khmer OS Siemreap" pitchFamily="2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5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05" y="299446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៤.២.១. គណនេយ្យភាពចំពោះប្រជាពលរដ្ឋ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90456"/>
            <a:ext cx="11031310" cy="48405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រដ្ឋបាលក្រុង ស្រុកត្រូវមានគណនេយ្យភាពដោយផ្ទាល់ចំពោះប្រជាពលរដ្ឋ ក្នុងការបំពេញតួនាទី ភារកិច្ច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រដ្ឋបាលក្រុង ស្រុកត្រូវរៀបចំឱ្យមានយន្តការ មធ្យោបាយ និងនីតិវិធីនៃការផ្តល់ព័ត៌មាន ការទទួលព័ត៌មានត្រឡប់ និងការពិគ្រោះយោបល់ជាមួយប្រជាពលរដ្ឋ ដើម្បីធានាថា រាល់សេចក្ដីសម្រេចនានា និងរាល់សកម្មភាព ឬទង្វើរបស់រដ្ឋបាលស្រុកត្រូវឆ្លើយតបទៅនឹងតម្រូវការរបស់ប្រជាពលរដ្ឋប្រកបដោយប្រសិទ្ធភាព តម្លាភាព បរិយាប័ន្ន និងសមធម៌សង្គម។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36EE0C-21DC-408F-A729-F8B50995716E}"/>
              </a:ext>
            </a:extLst>
          </p:cNvPr>
          <p:cNvSpPr/>
          <p:nvPr/>
        </p:nvSpPr>
        <p:spPr>
          <a:xfrm>
            <a:off x="1084225" y="5925358"/>
            <a:ext cx="171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7B184-1928-4A20-B853-6BCB6FC0368B}"/>
              </a:ext>
            </a:extLst>
          </p:cNvPr>
          <p:cNvSpPr/>
          <p:nvPr/>
        </p:nvSpPr>
        <p:spPr>
          <a:xfrm>
            <a:off x="3956770" y="4905338"/>
            <a:ext cx="39966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800" dirty="0">
                <a:latin typeface="Khmer OS Siemreap" pitchFamily="2" charset="0"/>
                <a:cs typeface="Khmer OS Siemreap" pitchFamily="2" charset="0"/>
              </a:rPr>
              <a:t>គណនេយ្យភាពដោយផ្ទាល់ 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7C3A5-8F62-4CAA-9A36-CBE403D6A7B0}"/>
              </a:ext>
            </a:extLst>
          </p:cNvPr>
          <p:cNvSpPr/>
          <p:nvPr/>
        </p:nvSpPr>
        <p:spPr>
          <a:xfrm>
            <a:off x="9328139" y="5946343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ប្រជាពលរដ្ឋ</a:t>
            </a:r>
            <a:endParaRPr lang="en-US" sz="2400" dirty="0">
              <a:latin typeface="Khmer OS Siemreap" pitchFamily="2" charset="0"/>
              <a:cs typeface="Khmer OS Siemreap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3AD23-C6EC-4C1E-AEC1-013B003B2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0111" y1="28243" x2="45222" y2="20541"/>
                        <a14:foregroundMark x1="43444" y1="29054" x2="43444" y2="29054"/>
                        <a14:foregroundMark x1="60778" y1="26892" x2="59000" y2="19189"/>
                        <a14:foregroundMark x1="42111" y1="30000" x2="47778" y2="28108"/>
                        <a14:foregroundMark x1="49889" y1="30270" x2="50111" y2="26216"/>
                        <a14:foregroundMark x1="54222" y1="3378" x2="52667" y2="1081"/>
                        <a14:foregroundMark x1="11222" y1="90270" x2="9222" y2="76757"/>
                        <a14:foregroundMark x1="94333" y1="90000" x2="90667" y2="66757"/>
                        <a14:foregroundMark x1="87333" y1="72162" x2="76111" y2="79730"/>
                        <a14:foregroundMark x1="10222" y1="91216" x2="6111" y2="74595"/>
                        <a14:foregroundMark x1="18778" y1="93784" x2="13333" y2="72703"/>
                        <a14:foregroundMark x1="3333" y1="96892" x2="12778" y2="67432"/>
                        <a14:foregroundMark x1="29444" y1="76486" x2="30000" y2="72838"/>
                        <a14:foregroundMark x1="89444" y1="93649" x2="81444" y2="76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3" y="4221683"/>
            <a:ext cx="1905836" cy="1567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931C9-57AD-4400-B5E3-65150294D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7" y="4283454"/>
            <a:ext cx="1648616" cy="1648616"/>
          </a:xfrm>
          <a:prstGeom prst="rect">
            <a:avLst/>
          </a:prstGeom>
        </p:spPr>
      </p:pic>
      <p:sp>
        <p:nvSpPr>
          <p:cNvPr id="9" name="Arrow: Right 16">
            <a:extLst>
              <a:ext uri="{FF2B5EF4-FFF2-40B4-BE49-F238E27FC236}">
                <a16:creationId xmlns:a16="http://schemas.microsoft.com/office/drawing/2014/main" id="{4A97120D-6ACC-4E9D-AA79-E8568E111274}"/>
              </a:ext>
            </a:extLst>
          </p:cNvPr>
          <p:cNvSpPr/>
          <p:nvPr/>
        </p:nvSpPr>
        <p:spPr>
          <a:xfrm>
            <a:off x="4038064" y="5402138"/>
            <a:ext cx="3834017" cy="52322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500533" y="6492875"/>
            <a:ext cx="2743200" cy="365125"/>
          </a:xfrm>
        </p:spPr>
        <p:txBody>
          <a:bodyPr/>
          <a:lstStyle/>
          <a:p>
            <a:fld id="{C5CFA71D-9478-48D1-AA03-830AB2A5731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8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៤.២.២. គណនេយ្យភាពចំពោះរាជរដ្ឋាភិបាល និងក្រសួង ស្ថាប័ន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36431"/>
            <a:ext cx="10990385" cy="48405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រដ្ឋបាលស្រុកត្រូវមានគណនេយ្យភាពចំពោះរាជរដ្ឋាភិបាល និងក្រសួង ស្ថាប័នក្នុងការបំពេញតួនាទី ភារកិច្ច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រដ្ឋបាលស្រុកត្រូវធានាថារាល់សេចក្ដីសម្រេចនានា និងរាល់សកម្មភាព ឬទង្វើរបស់រដ្ឋបាលស្រុកត្រូវអនុលោមទៅតាមគោលនយោបាយ ច្បាប់ លិខិតបទដ្ឋានគតិយុត្ត និងស្តង់ដាសេវារបស់ថ្នាក់ជាតិ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អភិបាលត្រូវមានគណនេយ្យភាពដោយផ្ទាល់ចំពោះរាជរដ្ឋាភិបាល និងក្រសួង ស្ថាប័ននានាក្នុងការអនុវត្តមុខងារដែលទទួលបានការធ្វើប្រតិភូកម្មពីរាជរដ្ឋាភិបាល និងក្រសួង ស្ថាប័ន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A71D-9478-48D1-AA03-830AB2A5731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6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05" y="294248"/>
            <a:ext cx="10515600" cy="772013"/>
          </a:xfrm>
        </p:spPr>
        <p:txBody>
          <a:bodyPr>
            <a:normAutofit/>
          </a:bodyPr>
          <a:lstStyle/>
          <a:p>
            <a:r>
              <a:rPr lang="km-KH" sz="2800" dirty="0">
                <a:solidFill>
                  <a:srgbClr val="000099"/>
                </a:solidFill>
                <a:latin typeface="Khmer Viravuth" pitchFamily="2" charset="0"/>
                <a:cs typeface="Khmer Viravuth" pitchFamily="2" charset="0"/>
              </a:rPr>
              <a:t>៤.២.៣. គណនេយ្យភាពផ្ទៃក្នុង</a:t>
            </a:r>
            <a:endParaRPr lang="en-US" sz="2800" dirty="0">
              <a:solidFill>
                <a:srgbClr val="000099"/>
              </a:solidFill>
              <a:latin typeface="Khmer Viravuth" pitchFamily="2" charset="0"/>
              <a:cs typeface="Khmer Viravuth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7" y="1137138"/>
            <a:ext cx="11890965" cy="48405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អភិបាល និងគណៈអភិបាលត្រូវមានគណនេយ្យភាពដោយផ្ទាល់ចំពោះក្រុមប្រឹក្សារបស់ខ្លួនអំពីការអនុវត្ដដីកា និងសេចក្ដីសម្រេចនានារបស់ក្រុមប្រឹក្សា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គណៈកម្មាធិការនានារបស់ក្រុមប្រឹក្សា និងការិយាល័យប្រជាពលរដ្ឋត្រូវមានគណនេយ្យភាពដោយផ្ទាល់ចំពោះក្រុមប្រឹក្សារបស់ខ្លួន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នាយករដ្ឋបាលត្រូវមានគណនេយ្យភាពដោយផ្ទាល់ចំពោះក្រុមប្រឹក្សា អភិបាល និងគណៈអភិបាលរបស់ខ្លួន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ប្រធានការិយាល័យ និងប្រធានអង្គភាពនីមួយៗត្រូវមានគណនេយ្យភាពដោយផ្ទាល់ចំពោះនាយករដ្ឋបាល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បុគ្គលិកទាំងអស់ត្រូវមានគណនេយ្យភាព</a:t>
            </a:r>
            <a:r>
              <a:rPr lang="km-KH" sz="2400" dirty="0">
                <a:solidFill>
                  <a:srgbClr val="C00000"/>
                </a:solidFill>
                <a:latin typeface="Khmer OS Siemreap" pitchFamily="2" charset="0"/>
                <a:cs typeface="Khmer OS Siemreap" pitchFamily="2" charset="0"/>
              </a:rPr>
              <a:t>ដោយផ្ទាល់</a:t>
            </a: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ចំពោះប្រធានការិយាល័យ និងប្រធានអង្គភាពផ្ទាល់របស់ខ្លួន និងត្រូវមានគណនេយ្យភាព</a:t>
            </a:r>
            <a:r>
              <a:rPr lang="km-KH" sz="2400" dirty="0">
                <a:solidFill>
                  <a:srgbClr val="C00000"/>
                </a:solidFill>
                <a:latin typeface="Khmer OS Siemreap" pitchFamily="2" charset="0"/>
                <a:cs typeface="Khmer OS Siemreap" pitchFamily="2" charset="0"/>
              </a:rPr>
              <a:t>ដោយប្រយោល</a:t>
            </a:r>
            <a:r>
              <a:rPr lang="km-KH" sz="2400" dirty="0">
                <a:latin typeface="Khmer OS Siemreap" pitchFamily="2" charset="0"/>
                <a:cs typeface="Khmer OS Siemreap" pitchFamily="2" charset="0"/>
              </a:rPr>
              <a:t>ចំពោះនាយករដ្ឋបាល អភិបាល គណៈអភិបាល និងក្រុមប្រឹក្សាតាមឋានានុក្រម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FA71D-9478-48D1-AA03-830AB2A5731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8713A-389A-4CC7-9481-D29949A3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EEE3-B869-48F7-B919-2F926AAA859F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Vertical Text Placeholder 4">
            <a:extLst>
              <a:ext uri="{FF2B5EF4-FFF2-40B4-BE49-F238E27FC236}">
                <a16:creationId xmlns:a16="http://schemas.microsoft.com/office/drawing/2014/main" id="{532FA31F-0CCE-44AC-A448-C1CB2DF8D6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4400" dirty="0">
              <a:solidFill>
                <a:schemeClr val="bg1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2E0E06C-7B91-4F50-B0AA-88D11E08D8A1}"/>
              </a:ext>
            </a:extLst>
          </p:cNvPr>
          <p:cNvSpPr txBox="1">
            <a:spLocks/>
          </p:cNvSpPr>
          <p:nvPr/>
        </p:nvSpPr>
        <p:spPr>
          <a:xfrm>
            <a:off x="381584" y="3887978"/>
            <a:ext cx="11428832" cy="7852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4400" dirty="0">
                <a:latin typeface="Khmer OS Niroth" panose="02000506000000020004" pitchFamily="2" charset="0"/>
                <a:cs typeface="Khmer OS Niroth" panose="02000506000000020004" pitchFamily="2" charset="0"/>
              </a:rPr>
              <a:t>របៀបរបបការងារ</a:t>
            </a:r>
            <a:endParaRPr lang="en-US" sz="4400" dirty="0">
              <a:solidFill>
                <a:srgbClr val="0000FF"/>
              </a:solidFill>
              <a:latin typeface="Khmer OS Muol Light" panose="02000500000000020004" pitchFamily="2" charset="0"/>
              <a:cs typeface="Khmer OS Muol Light" panose="02000500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B7E27C-183F-4293-BDE0-98696AF521DA}"/>
              </a:ext>
            </a:extLst>
          </p:cNvPr>
          <p:cNvSpPr txBox="1">
            <a:spLocks/>
          </p:cNvSpPr>
          <p:nvPr/>
        </p:nvSpPr>
        <p:spPr>
          <a:xfrm>
            <a:off x="1981200" y="21306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m-KH" sz="7500" dirty="0">
                <a:solidFill>
                  <a:schemeClr val="accent1">
                    <a:lumMod val="75000"/>
                  </a:schemeClr>
                </a:solidFill>
                <a:latin typeface="Khmer Mool1" pitchFamily="2" charset="0"/>
                <a:cs typeface="Khmer Mool1" pitchFamily="2" charset="0"/>
              </a:rPr>
              <a:t>ជំពូកទី៥</a:t>
            </a:r>
            <a:endParaRPr lang="en-US" sz="7500" dirty="0">
              <a:solidFill>
                <a:schemeClr val="accent1">
                  <a:lumMod val="75000"/>
                </a:schemeClr>
              </a:solidFill>
              <a:latin typeface="Khmer Mool1" pitchFamily="2" charset="0"/>
              <a:cs typeface="Khmer Mool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3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5753</TotalTime>
  <Words>11694</Words>
  <Application>Microsoft Office PowerPoint</Application>
  <PresentationFormat>Widescreen</PresentationFormat>
  <Paragraphs>1111</Paragraphs>
  <Slides>112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33" baseType="lpstr">
      <vt:lpstr>Arial</vt:lpstr>
      <vt:lpstr>Khmer Mool</vt:lpstr>
      <vt:lpstr>Khmer OS Battambang</vt:lpstr>
      <vt:lpstr>Limon S1</vt:lpstr>
      <vt:lpstr>Wingdings</vt:lpstr>
      <vt:lpstr>Kh Muol</vt:lpstr>
      <vt:lpstr>Khmer Viravuth</vt:lpstr>
      <vt:lpstr>Kh Siemreap</vt:lpstr>
      <vt:lpstr>Khmer OS Bokor</vt:lpstr>
      <vt:lpstr>Kh Koulen</vt:lpstr>
      <vt:lpstr>Khmer OS Siemreap-Kh Auto</vt:lpstr>
      <vt:lpstr>Khmer Mool1</vt:lpstr>
      <vt:lpstr>Khmer OS Muol Light</vt:lpstr>
      <vt:lpstr>Khmer OS Siemreap</vt:lpstr>
      <vt:lpstr>Kh Kangrey</vt:lpstr>
      <vt:lpstr>Khmer OS Content</vt:lpstr>
      <vt:lpstr>Khmer OS Niroth</vt:lpstr>
      <vt:lpstr>Limon F1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អំពីសាវតាកំណែទម្រង់វិមជ្ឈការ និងវិសហមជ្ឈការ</vt:lpstr>
      <vt:lpstr>អំពីសាវតាកំណែទម្រង់វិមជ្ឈការ និងវិសហមជ្ឈការ (ត)</vt:lpstr>
      <vt:lpstr>អំពីសាវតាកំណែទម្រង់វិមជ្ឈការ និងវិសហមជ្ឈការ (ត)</vt:lpstr>
      <vt:lpstr>អំពីសាវតាកំណែទម្រង់វិមជ្ឈការ និងវិសហមជ្ឈការ (ត)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៤.១.១.ទំនាក់ទំនងការងាររវាងរដ្ឋបាលស្រុកជាមួយក្រសួង ស្ថាប័ន មន្ទីរ អង្គភាព</vt:lpstr>
      <vt:lpstr>៤.១.២. ទំនាក់ទំនងការងាររវាងរដ្ឋបាលស្រុកជាមួយរដ្ឋបាលខេត្ត</vt:lpstr>
      <vt:lpstr>៤.១.៣. ទំនាក់ទំនងការងាររវាងរដ្ឋបាលស្រុកជាមួយរដ្ឋបាលឃុំ សង្កាត់ក្នុងស្រុក </vt:lpstr>
      <vt:lpstr>៤.១.៤. ទំនាក់ទំនងការងាររវាងរដ្ឋបាលស្រុកជាមួយរដ្ឋបាលថ្នាក់ក្រោមជាតិដទៃទៀត</vt:lpstr>
      <vt:lpstr>៤.១.៥. ទំនាក់ទំនងការងាររវាងរដ្ឋបាលស្រុកជាមួយវិស័យឯកជន និងសង្គមស៊ីវិល</vt:lpstr>
      <vt:lpstr>៤.២.ខ្សែគណនេយ្យភាព</vt:lpstr>
      <vt:lpstr>៤.២.១. គណនេយ្យភាពចំពោះប្រជាពលរដ្ឋ</vt:lpstr>
      <vt:lpstr>៤.២.២. គណនេយ្យភាពចំពោះរាជរដ្ឋាភិបាល និងក្រសួង ស្ថាប័ន</vt:lpstr>
      <vt:lpstr>៤.២.៣. គណនេយ្យភាពផ្ទៃក្នុង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ប្រវត្តិ/បែបបទ នៃការគ្រប់គ្រងនៅកម្ពុជា</vt:lpstr>
      <vt:lpstr>តួនាទី មុខងារ​ និងអំណាចរបស់ក្រុមប្រឹក្សាឃុំ សង្កាត់ (ច្បាប់ស្តីពីការគ្រប់គ្រងរដ្ឋបាលឃុំ សង្កាត់)</vt:lpstr>
      <vt:lpstr>តួនាទី មុខងារ​ និងអំណាចរបស់ក្រុមប្រឹក្សាឃុំ សង្កាត់ (ច្បាប់ស្តីពីការគ្រប់គ្រងរដ្ឋបាលឃុំ សង្កាត់)</vt:lpstr>
      <vt:lpstr>ក្នុងតួនាទីបំរើកិច្ចការមូលដ្ឋាន រដ្ឋបាលឃុំ សង្កាត់មានភារកិច្ច៖</vt:lpstr>
      <vt:lpstr>PowerPoint Presentation</vt:lpstr>
      <vt:lpstr>អំណាចរបស់រដ្ឋបាលឃុំ សង្កាត់</vt:lpstr>
      <vt:lpstr>អំណាចរបស់រដ្ឋបាលឃុំ សង្កាត់ (ត)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Youra Koh</dc:creator>
  <cp:lastModifiedBy>RVC</cp:lastModifiedBy>
  <cp:revision>316</cp:revision>
  <cp:lastPrinted>2020-02-13T01:43:50Z</cp:lastPrinted>
  <dcterms:created xsi:type="dcterms:W3CDTF">2020-02-03T02:35:57Z</dcterms:created>
  <dcterms:modified xsi:type="dcterms:W3CDTF">2021-06-08T03:43:15Z</dcterms:modified>
</cp:coreProperties>
</file>